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141413040" r:id="rId5"/>
    <p:sldId id="2141413046" r:id="rId6"/>
    <p:sldId id="2141413047" r:id="rId7"/>
    <p:sldId id="2141413048" r:id="rId8"/>
    <p:sldId id="2141413049" r:id="rId9"/>
    <p:sldId id="2141413054" r:id="rId10"/>
    <p:sldId id="2141413050" r:id="rId11"/>
    <p:sldId id="2141413056" r:id="rId12"/>
    <p:sldId id="2141413055" r:id="rId13"/>
    <p:sldId id="2141413053" r:id="rId14"/>
    <p:sldId id="2141413052" r:id="rId15"/>
    <p:sldId id="2141413044" r:id="rId16"/>
    <p:sldId id="2141413043" r:id="rId17"/>
    <p:sldId id="2141413045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482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360" userDrawn="1">
          <p15:clr>
            <a:srgbClr val="A4A3A4"/>
          </p15:clr>
        </p15:guide>
        <p15:guide id="6" pos="7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DF7238E-CBBB-47AF-BB39-8BF5E2CE6F62}" name="Lee, Gregory M" initials="LGM" userId="S::gmlee3@CougarNet.UH.EDU::475182ec-7e2f-4bb3-9975-e9fd5dcaafdf" providerId="AD"/>
  <p188:author id="{37A6D998-C749-1345-B0A0-0716A9848CC5}" name="Babka, Laura B" initials="BLB" userId="S::lbbabka@CougarNet.UH.EDU::d412bc7d-8574-4aab-a7d0-370f6faa8eb3" providerId="AD"/>
  <p188:author id="{B82095B4-F5F9-CF1B-8A44-1B1BC3FF482B}" name="Krishnamoorti, Ramanan" initials="KR" userId="S::ramanan@cougarnet.uh.edu::ad649453-6cbb-4469-9623-024b0a816a0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00B388"/>
    <a:srgbClr val="006C52"/>
    <a:srgbClr val="DEA900"/>
    <a:srgbClr val="B9B9B9"/>
    <a:srgbClr val="978446"/>
    <a:srgbClr val="B48900"/>
    <a:srgbClr val="33FFCE"/>
    <a:srgbClr val="000000"/>
    <a:srgbClr val="C8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8B3BF-DC45-1D2A-90C2-134A057944F1}" v="10" dt="2025-02-21T20:41:36.441"/>
    <p1510:client id="{1853E1A2-6CA1-6FDF-1761-F10F7F3DFA94}" v="776" dt="2025-02-21T09:31:46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7"/>
      </p:cViewPr>
      <p:guideLst>
        <p:guide orient="horz" pos="2183"/>
        <p:guide pos="3840"/>
        <p:guide orient="horz" pos="482"/>
        <p:guide orient="horz" pos="3952"/>
        <p:guide pos="360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5D8B4B-F970-D3DB-BEAD-3CFA3EACB7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ACBAA-0129-39AC-8F1B-0C1CC0C73E8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FC53D-EDB3-4EE7-9ADD-8D617C507DA9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D8D318-E6C5-E033-DE48-06F085ECEF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7E4A0-C982-6A95-7E98-C6DEC1DD76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20411-1A48-470F-BC2C-3104FE01A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06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2B341E6-5878-45DE-9B2B-E2C6A5EA7AF2}" type="datetimeFigureOut">
              <a:rPr lang="en-US" smtClean="0"/>
              <a:t>2/21/2025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9D1B1D4-CDDA-414F-86CF-9A4889A52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60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4B7CBD55-9214-9062-0979-993D0235D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62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on a white background&#10;&#10;Description automatically generated">
            <a:extLst>
              <a:ext uri="{FF2B5EF4-FFF2-40B4-BE49-F238E27FC236}">
                <a16:creationId xmlns:a16="http://schemas.microsoft.com/office/drawing/2014/main" id="{DCCAD574-CF50-8245-B990-246BEE37C9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6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6B433-81DB-3A43-892C-FBB4A3CF2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149351"/>
          </a:xfrm>
        </p:spPr>
        <p:txBody>
          <a:bodyPr/>
          <a:lstStyle>
            <a:lvl1pPr>
              <a:defRPr cap="all" normalizeH="0" baseline="0">
                <a:solidFill>
                  <a:srgbClr val="C8102E"/>
                </a:solidFill>
              </a:defRPr>
            </a:lvl1pPr>
          </a:lstStyle>
          <a:p>
            <a:r>
              <a:rPr lang="en-US"/>
              <a:t>COMPARISON HEADER (Arial Narrow, RED, 44 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FF639-9D91-6A48-9542-CEA665E382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ctr" anchorCtr="0"/>
          <a:lstStyle>
            <a:lvl1pPr marL="0" indent="0">
              <a:buNone/>
              <a:defRPr sz="2400" b="1" cap="all" baseline="0">
                <a:solidFill>
                  <a:schemeClr val="tx2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COMPARISON HEADING 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07062-44BE-5E4B-AE8C-CA7DE8C31E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DB3E6-5AED-8547-B6C2-6EC5EB66DD7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ctr" anchorCtr="0"/>
          <a:lstStyle>
            <a:lvl1pPr marL="0" indent="0">
              <a:buNone/>
              <a:defRPr sz="2400" b="1" cap="all" baseline="0">
                <a:solidFill>
                  <a:srgbClr val="960C22"/>
                </a:solidFill>
                <a:latin typeface="Trebuchet MS" panose="020B070302020209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COMPARISON HEADING TWO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1EDDF-5EA5-9847-9EA8-88D4F025B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970EF-0B54-C221-073F-563D05596005}"/>
              </a:ext>
            </a:extLst>
          </p:cNvPr>
          <p:cNvSpPr txBox="1"/>
          <p:nvPr userDrawn="1"/>
        </p:nvSpPr>
        <p:spPr>
          <a:xfrm>
            <a:off x="11231633" y="6435439"/>
            <a:ext cx="6225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>
                <a:solidFill>
                  <a:schemeClr val="bg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Slide </a:t>
            </a:r>
            <a:fld id="{88DD7E40-FFAC-4FA9-94F4-78E07CB444F7}" type="slidenum">
              <a:rPr lang="en-US" sz="800" b="0" i="0" smtClean="0">
                <a:solidFill>
                  <a:schemeClr val="bg1"/>
                </a:solidFill>
                <a:latin typeface="Trebuchet MS" panose="020B0703020202090204" pitchFamily="34" charset="0"/>
                <a:cs typeface="Arial" panose="020B0604020202020204" pitchFamily="34" charset="0"/>
              </a:rPr>
              <a:t>‹#›</a:t>
            </a:fld>
            <a:endParaRPr lang="en-US" sz="800" b="0" i="0">
              <a:solidFill>
                <a:schemeClr val="bg1"/>
              </a:solidFill>
              <a:latin typeface="Trebuchet MS" panose="020B070302020209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04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01041E-086F-684C-9025-626372C73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25" y="688769"/>
            <a:ext cx="11299371" cy="1001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86F79-7B09-D145-A520-AFB58011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325" y="1858489"/>
            <a:ext cx="11299371" cy="4318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9398A-0572-ABBF-632C-30B0F9498F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6350" y="3572"/>
            <a:ext cx="12179300" cy="685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6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>
          <a:solidFill>
            <a:schemeClr val="tx1"/>
          </a:solidFill>
          <a:latin typeface="Arial Narrow"/>
          <a:ea typeface="+mj-ea"/>
          <a:cs typeface="Arial Narrow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A2C2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A2C2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A2C2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A2C2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A2C2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0B81CB6-10FD-28BC-8B53-6E8F4D83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12192000" cy="2285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527195-9FA4-8B8A-482A-1B11D2691A57}"/>
              </a:ext>
            </a:extLst>
          </p:cNvPr>
          <p:cNvSpPr txBox="1"/>
          <p:nvPr/>
        </p:nvSpPr>
        <p:spPr>
          <a:xfrm>
            <a:off x="4526715" y="3837878"/>
            <a:ext cx="3131178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>
                <a:latin typeface="Arial"/>
                <a:cs typeface="Arial"/>
              </a:rPr>
              <a:t>Watt-A-</a:t>
            </a:r>
            <a:r>
              <a:rPr lang="en-US" sz="4000" err="1">
                <a:latin typeface="Arial"/>
                <a:cs typeface="Arial"/>
              </a:rPr>
              <a:t>Coog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6820AC-C40F-CECD-E94B-7A7C1D50EB4B}"/>
              </a:ext>
            </a:extLst>
          </p:cNvPr>
          <p:cNvSpPr txBox="1"/>
          <p:nvPr/>
        </p:nvSpPr>
        <p:spPr>
          <a:xfrm>
            <a:off x="3410510" y="4780465"/>
            <a:ext cx="5356146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  <a:latin typeface="Arial"/>
                <a:cs typeface="Arial"/>
              </a:rPr>
              <a:t>Green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b="1" dirty="0">
                <a:solidFill>
                  <a:srgbClr val="92D050"/>
                </a:solidFill>
                <a:latin typeface="Arial"/>
                <a:cs typeface="Arial"/>
              </a:rPr>
              <a:t>Hydrogen</a:t>
            </a:r>
            <a:r>
              <a:rPr lang="en-US" sz="2800" b="1" dirty="0">
                <a:latin typeface="Arial"/>
                <a:cs typeface="Arial"/>
              </a:rPr>
              <a:t> </a:t>
            </a:r>
            <a:r>
              <a:rPr lang="en-US" sz="2800" dirty="0">
                <a:latin typeface="Arial"/>
                <a:cs typeface="Arial"/>
              </a:rPr>
              <a:t>Plant in Texas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74910-E0A0-F7F0-6062-59E57428B232}"/>
              </a:ext>
            </a:extLst>
          </p:cNvPr>
          <p:cNvSpPr txBox="1"/>
          <p:nvPr/>
        </p:nvSpPr>
        <p:spPr>
          <a:xfrm>
            <a:off x="499256" y="5639789"/>
            <a:ext cx="1118485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latin typeface="Arial"/>
                <a:cs typeface="Arial"/>
              </a:rPr>
              <a:t>Sai Kiran </a:t>
            </a:r>
            <a:r>
              <a:rPr lang="en-US" sz="1600" err="1">
                <a:latin typeface="Arial"/>
                <a:cs typeface="Arial"/>
              </a:rPr>
              <a:t>Anugam</a:t>
            </a:r>
            <a:r>
              <a:rPr lang="en-US" sz="1600">
                <a:latin typeface="Arial"/>
                <a:cs typeface="Arial"/>
              </a:rPr>
              <a:t>    Neha Nami Reddy    Amogh Varsh Raju Ambati    Rohith </a:t>
            </a:r>
            <a:r>
              <a:rPr lang="en-US" sz="1600" err="1">
                <a:latin typeface="Arial"/>
                <a:cs typeface="Arial"/>
              </a:rPr>
              <a:t>Pulluri</a:t>
            </a:r>
            <a:r>
              <a:rPr lang="en-US" sz="1600">
                <a:latin typeface="Arial"/>
                <a:cs typeface="Arial"/>
              </a:rPr>
              <a:t>    Keerthana </a:t>
            </a:r>
            <a:r>
              <a:rPr lang="en-US" sz="1600" err="1">
                <a:latin typeface="Arial"/>
                <a:cs typeface="Arial"/>
              </a:rPr>
              <a:t>Bathini</a:t>
            </a:r>
            <a:r>
              <a:rPr lang="en-US" sz="1600">
                <a:latin typeface="Arial"/>
                <a:cs typeface="Arial"/>
              </a:rPr>
              <a:t>    </a:t>
            </a:r>
            <a:r>
              <a:rPr lang="en-US" sz="1600" err="1">
                <a:latin typeface="Arial"/>
                <a:cs typeface="Arial"/>
              </a:rPr>
              <a:t>Soubarno</a:t>
            </a:r>
            <a:r>
              <a:rPr lang="en-US" sz="1600">
                <a:latin typeface="Arial"/>
                <a:cs typeface="Arial"/>
              </a:rPr>
              <a:t> Sen</a:t>
            </a:r>
            <a:endParaRPr lang="en-US" sz="1600">
              <a:latin typeface="Trebuchet MS"/>
              <a:cs typeface="Arial"/>
            </a:endParaRPr>
          </a:p>
          <a:p>
            <a:pPr algn="ctr"/>
            <a:endParaRPr lang="en-US" sz="160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ADE9B-E58E-A8B5-C505-EF8C580AF379}"/>
              </a:ext>
            </a:extLst>
          </p:cNvPr>
          <p:cNvSpPr txBox="1"/>
          <p:nvPr/>
        </p:nvSpPr>
        <p:spPr>
          <a:xfrm>
            <a:off x="4531356" y="2929012"/>
            <a:ext cx="295144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>
                <a:latin typeface="Arial"/>
                <a:cs typeface="Arial"/>
              </a:rPr>
              <a:t>Spring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01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B54B5-7905-1344-BF4D-E8110F5D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DF61C6-FD42-F55A-1AA5-6BE20000479A}"/>
              </a:ext>
            </a:extLst>
          </p:cNvPr>
          <p:cNvSpPr txBox="1"/>
          <p:nvPr/>
        </p:nvSpPr>
        <p:spPr>
          <a:xfrm>
            <a:off x="3387856" y="584579"/>
            <a:ext cx="50159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Wind Speed Data Analysis</a:t>
            </a:r>
          </a:p>
        </p:txBody>
      </p:sp>
      <p:pic>
        <p:nvPicPr>
          <p:cNvPr id="4" name="Picture 3" descr="A graph showing the weather&#10;&#10;AI-generated content may be incorrect.">
            <a:extLst>
              <a:ext uri="{FF2B5EF4-FFF2-40B4-BE49-F238E27FC236}">
                <a16:creationId xmlns:a16="http://schemas.microsoft.com/office/drawing/2014/main" id="{ED75B59D-56B5-292C-0B81-091508D1F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28" y="4072079"/>
            <a:ext cx="3694399" cy="2091065"/>
          </a:xfrm>
          <a:prstGeom prst="rect">
            <a:avLst/>
          </a:prstGeom>
        </p:spPr>
      </p:pic>
      <p:pic>
        <p:nvPicPr>
          <p:cNvPr id="5" name="Picture 4" descr="A graph with blue lines and numbers&#10;&#10;AI-generated content may be incorrect.">
            <a:extLst>
              <a:ext uri="{FF2B5EF4-FFF2-40B4-BE49-F238E27FC236}">
                <a16:creationId xmlns:a16="http://schemas.microsoft.com/office/drawing/2014/main" id="{5FA0FEAE-5AAC-13C8-C2FF-18676CB8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" y="1275778"/>
            <a:ext cx="3756659" cy="2406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ECA74-74F3-5B25-FAD1-F9431D8CF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258" y="1217413"/>
            <a:ext cx="5010020" cy="2282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BA060-6036-C725-9E5E-B4580FB073CC}"/>
              </a:ext>
            </a:extLst>
          </p:cNvPr>
          <p:cNvSpPr txBox="1"/>
          <p:nvPr/>
        </p:nvSpPr>
        <p:spPr>
          <a:xfrm>
            <a:off x="1365067" y="3588195"/>
            <a:ext cx="237381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000" kern="100" dirty="0">
                <a:latin typeface="Times New Roman"/>
                <a:ea typeface="Aptos" panose="020B0004020202020204" pitchFamily="34" charset="0"/>
                <a:cs typeface="Times New Roman"/>
              </a:rPr>
              <a:t>Analysis of wind speed in a day</a:t>
            </a:r>
            <a:endParaRPr lang="en-US" sz="1000" kern="100" dirty="0">
              <a:effectLst/>
              <a:latin typeface="Times New Roman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endParaRPr lang="en-US" sz="1000" dirty="0">
              <a:latin typeface="Times New Roman"/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96F82B-B6B3-4FDF-6469-8A44DEF98F97}"/>
              </a:ext>
            </a:extLst>
          </p:cNvPr>
          <p:cNvSpPr txBox="1"/>
          <p:nvPr/>
        </p:nvSpPr>
        <p:spPr>
          <a:xfrm>
            <a:off x="6994948" y="3480042"/>
            <a:ext cx="3154892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000" kern="100" dirty="0">
                <a:latin typeface="Times New Roman"/>
                <a:ea typeface="Aptos" panose="020B0004020202020204" pitchFamily="34" charset="0"/>
                <a:cs typeface="Times New Roman"/>
              </a:rPr>
              <a:t>Analysis of wind speed in an year</a:t>
            </a:r>
            <a:endParaRPr lang="en-US" sz="1000" kern="100" dirty="0">
              <a:latin typeface="Times New Roman"/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6A55B8-7D4F-BF8E-94AF-D13E7F308FDF}"/>
              </a:ext>
            </a:extLst>
          </p:cNvPr>
          <p:cNvSpPr txBox="1"/>
          <p:nvPr/>
        </p:nvSpPr>
        <p:spPr>
          <a:xfrm>
            <a:off x="1195359" y="6269568"/>
            <a:ext cx="6534412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000" kern="100">
                <a:latin typeface="Times New Roman"/>
                <a:ea typeface="Aptos" panose="020B0004020202020204" pitchFamily="34" charset="0"/>
                <a:cs typeface="Times New Roman"/>
              </a:rPr>
              <a:t>Analysis of wind speed in a month</a:t>
            </a:r>
            <a:endParaRPr lang="en-US" sz="1000" kern="100">
              <a:effectLst/>
              <a:latin typeface="Times New Roman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endParaRPr lang="en-US" sz="1000">
              <a:latin typeface="Times New Roman"/>
              <a:ea typeface="+mn-lt"/>
              <a:cs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1B9DE6-E8F8-7797-54DC-944D7C0FD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549" y="4094320"/>
            <a:ext cx="2102540" cy="21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D9E7644-4232-4280-631D-DEA73B046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061" y="4049052"/>
            <a:ext cx="2216404" cy="22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A9D2C5-B2DC-8427-5235-3AFD83BFD65F}"/>
              </a:ext>
            </a:extLst>
          </p:cNvPr>
          <p:cNvSpPr txBox="1"/>
          <p:nvPr/>
        </p:nvSpPr>
        <p:spPr>
          <a:xfrm>
            <a:off x="7810018" y="6177578"/>
            <a:ext cx="210254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Times New Roman"/>
                <a:cs typeface="Times New Roman"/>
              </a:rPr>
              <a:t>Windrose plots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56BC05-7AFC-8133-CE1F-5639AB83D9F7}"/>
              </a:ext>
            </a:extLst>
          </p:cNvPr>
          <p:cNvSpPr txBox="1"/>
          <p:nvPr/>
        </p:nvSpPr>
        <p:spPr>
          <a:xfrm>
            <a:off x="5796939" y="4087386"/>
            <a:ext cx="210254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Times New Roman"/>
                <a:cs typeface="Times New Roman"/>
              </a:rPr>
              <a:t>100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8E25D-B716-C47A-FA78-A76063232097}"/>
              </a:ext>
            </a:extLst>
          </p:cNvPr>
          <p:cNvSpPr txBox="1"/>
          <p:nvPr/>
        </p:nvSpPr>
        <p:spPr>
          <a:xfrm>
            <a:off x="8747072" y="4066632"/>
            <a:ext cx="2102540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>
                <a:latin typeface="Times New Roman"/>
                <a:cs typeface="Times New Roman"/>
              </a:rPr>
              <a:t>500 m</a:t>
            </a:r>
          </a:p>
        </p:txBody>
      </p:sp>
    </p:spTree>
    <p:extLst>
      <p:ext uri="{BB962C8B-B14F-4D97-AF65-F5344CB8AC3E}">
        <p14:creationId xmlns:p14="http://schemas.microsoft.com/office/powerpoint/2010/main" val="266895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F9988-F471-2977-8555-AD17D57F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08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BAD1F-0F83-8B15-5A5F-F303B879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B63A6B-2B21-EF00-4569-878CF0DCCA94}"/>
              </a:ext>
            </a:extLst>
          </p:cNvPr>
          <p:cNvSpPr txBox="1"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1 – Setting the stage (1 min)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the problem your idea is attempting to solve? What is the need that your idea is addressing?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are current solutions? What is the issue / challenge with current solutions that your idea will rectify? How is your idea better than what is currently out there?</a:t>
            </a:r>
          </a:p>
        </p:txBody>
      </p:sp>
    </p:spTree>
    <p:extLst>
      <p:ext uri="{BB962C8B-B14F-4D97-AF65-F5344CB8AC3E}">
        <p14:creationId xmlns:p14="http://schemas.microsoft.com/office/powerpoint/2010/main" val="216085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BD1E-A21B-F1AA-4CC4-70B5AACDFF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1F8393-0283-30B7-2D26-E05EA99DBCD0}"/>
              </a:ext>
            </a:extLst>
          </p:cNvPr>
          <p:cNvSpPr txBox="1"/>
          <p:nvPr/>
        </p:nvSpPr>
        <p:spPr>
          <a:xfrm>
            <a:off x="3048000" y="255183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2 – A Deeper Dive into your idea (1 min)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your approach to solving the challenge?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Why is your approach advantaged?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have you validated the advantages of your idea – experiments, testing, Feedback from SME, mentors, </a:t>
            </a:r>
            <a:r>
              <a:rPr lang="en-US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6909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9EB4C-2932-F627-B65D-24ACF4B3A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7F725A-FC08-423C-EC93-EFB724BBA92A}"/>
              </a:ext>
            </a:extLst>
          </p:cNvPr>
          <p:cNvSpPr txBox="1"/>
          <p:nvPr/>
        </p:nvSpPr>
        <p:spPr>
          <a:xfrm>
            <a:off x="2209800" y="1272766"/>
            <a:ext cx="77724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Slide 3 – The Design Decision Matrix (2 min)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</a:t>
            </a:r>
            <a:r>
              <a:rPr lang="en-US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were your three solution ideas to solve the challenge (you can have more)</a:t>
            </a: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are the criteria on which you evaluated these ideas (e.g. cost, technology complexity, time etc.)? Suggest 3-5 criteria, can have more. </a:t>
            </a: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kern="10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What were your ratings in each criteria for the proposed solution?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What is your recommended idea to move to the next stage?</a:t>
            </a:r>
          </a:p>
        </p:txBody>
      </p:sp>
      <p:pic>
        <p:nvPicPr>
          <p:cNvPr id="1026" name="Picture 2" descr="Image 1">
            <a:extLst>
              <a:ext uri="{FF2B5EF4-FFF2-40B4-BE49-F238E27FC236}">
                <a16:creationId xmlns:a16="http://schemas.microsoft.com/office/drawing/2014/main" id="{D37A5063-2731-95C9-28BF-E1241425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294" y="3722594"/>
            <a:ext cx="6743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10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F73CC-6416-BC09-876E-90E3AAA67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C02330-029A-81EF-73E0-4E4BEDA6029A}"/>
              </a:ext>
            </a:extLst>
          </p:cNvPr>
          <p:cNvSpPr txBox="1"/>
          <p:nvPr/>
        </p:nvSpPr>
        <p:spPr>
          <a:xfrm>
            <a:off x="354574" y="872974"/>
            <a:ext cx="2866490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latin typeface="Arial"/>
                <a:cs typeface="Arial"/>
              </a:rPr>
              <a:t>Introduction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F83CF5-63EF-62DF-03FF-0D40837C87C1}"/>
              </a:ext>
            </a:extLst>
          </p:cNvPr>
          <p:cNvSpPr txBox="1"/>
          <p:nvPr/>
        </p:nvSpPr>
        <p:spPr>
          <a:xfrm>
            <a:off x="196049" y="1757353"/>
            <a:ext cx="6628356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algn="just"/>
            <a:endParaRPr lang="en-US" sz="2400" b="1" kern="100" dirty="0">
              <a:effectLst/>
              <a:latin typeface="Times New Roman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en-US" sz="2400" kern="100" dirty="0">
                <a:latin typeface="Times New Roman"/>
                <a:ea typeface="+mn-lt"/>
                <a:cs typeface="+mn-lt"/>
              </a:rPr>
              <a:t>Hydrogen </a:t>
            </a:r>
            <a:r>
              <a:rPr lang="en-US" sz="2400" kern="100" dirty="0">
                <a:effectLst/>
                <a:latin typeface="Times New Roman"/>
                <a:ea typeface="+mn-lt"/>
                <a:cs typeface="+mn-lt"/>
              </a:rPr>
              <a:t>is the </a:t>
            </a:r>
            <a:r>
              <a:rPr lang="en-US" sz="2400" kern="100" dirty="0">
                <a:latin typeface="Times New Roman"/>
                <a:ea typeface="+mn-lt"/>
                <a:cs typeface="+mn-lt"/>
              </a:rPr>
              <a:t>most abundant element in </a:t>
            </a:r>
            <a:r>
              <a:rPr lang="en-US" sz="2400" kern="100" dirty="0">
                <a:effectLst/>
                <a:latin typeface="Times New Roman"/>
                <a:ea typeface="+mn-lt"/>
                <a:cs typeface="+mn-lt"/>
              </a:rPr>
              <a:t>the </a:t>
            </a:r>
            <a:r>
              <a:rPr lang="en-US" sz="2400" kern="100" dirty="0">
                <a:latin typeface="Times New Roman"/>
                <a:ea typeface="+mn-lt"/>
                <a:cs typeface="+mn-lt"/>
              </a:rPr>
              <a:t>universe and a versatile energy carrier.</a:t>
            </a:r>
          </a:p>
          <a:p>
            <a:pPr algn="just"/>
            <a:endParaRPr lang="en-US" sz="2400" kern="1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en-US" sz="2400" kern="100" dirty="0">
                <a:latin typeface="Times New Roman"/>
                <a:ea typeface="+mn-lt"/>
                <a:cs typeface="+mn-lt"/>
              </a:rPr>
              <a:t>Fuel with zero carbon emissions when utilized in fuel cells.</a:t>
            </a:r>
          </a:p>
          <a:p>
            <a:pPr marL="342900" indent="-342900" algn="just">
              <a:buFont typeface="Symbol" panose="05050102010706020507" pitchFamily="18" charset="2"/>
              <a:buChar char=""/>
            </a:pPr>
            <a:endParaRPr lang="en-US" sz="2400" kern="100" dirty="0"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en-US" sz="2400" kern="100" dirty="0">
                <a:latin typeface="Times New Roman"/>
                <a:ea typeface="+mn-lt"/>
                <a:cs typeface="+mn-lt"/>
              </a:rPr>
              <a:t>Widely used in industries like refining, ammonia production, and chemical manufacturing.</a:t>
            </a:r>
          </a:p>
        </p:txBody>
      </p:sp>
      <p:pic>
        <p:nvPicPr>
          <p:cNvPr id="9" name="Picture 8" descr="A symbol of the periodic table&#10;&#10;AI-generated content may be incorrect.">
            <a:extLst>
              <a:ext uri="{FF2B5EF4-FFF2-40B4-BE49-F238E27FC236}">
                <a16:creationId xmlns:a16="http://schemas.microsoft.com/office/drawing/2014/main" id="{281600DE-ADFC-5222-3A6B-FB9779E4D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667" y="967330"/>
            <a:ext cx="1181251" cy="1227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1EB62-8C22-67A9-4492-4E8B474B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15" y="2532790"/>
            <a:ext cx="4899436" cy="327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60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2334-BCA2-AD5A-CC6E-FEE4E7E8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01C0CC-D648-E237-E6CA-F34254842668}"/>
              </a:ext>
            </a:extLst>
          </p:cNvPr>
          <p:cNvSpPr txBox="1"/>
          <p:nvPr/>
        </p:nvSpPr>
        <p:spPr>
          <a:xfrm>
            <a:off x="2969451" y="765175"/>
            <a:ext cx="487101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latin typeface="Arial"/>
                <a:cs typeface="Arial"/>
              </a:rPr>
              <a:t>Traditional Approach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E201F7-1B8F-EAF2-2DFC-66E0713B0832}"/>
              </a:ext>
            </a:extLst>
          </p:cNvPr>
          <p:cNvSpPr txBox="1"/>
          <p:nvPr/>
        </p:nvSpPr>
        <p:spPr>
          <a:xfrm>
            <a:off x="571500" y="1702015"/>
            <a:ext cx="6628356" cy="37856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algn="just"/>
            <a:endParaRPr lang="en-US" sz="2400" b="1" kern="100" dirty="0">
              <a:effectLst/>
              <a:latin typeface="Times New Roman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Hydrogen has traditionally been produced from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fossil fuels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 through methods like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steam methane reforming (SMR)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 and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coal gasification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, both of which emit high levels of CO₂.</a:t>
            </a:r>
          </a:p>
          <a:p>
            <a:pPr algn="just"/>
            <a:endParaRPr lang="en-US" sz="2400" kern="100" dirty="0">
              <a:solidFill>
                <a:srgbClr val="003300"/>
              </a:solidFill>
              <a:latin typeface="Times New Roman"/>
              <a:ea typeface="+mn-lt"/>
              <a:cs typeface="+mn-lt"/>
            </a:endParaRPr>
          </a:p>
          <a:p>
            <a:pPr marL="342900" indent="-342900" algn="just"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These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carbon-intensive processes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 have been widely used in industries but contribute significantly to greenhouse gas emissions and climate change.</a:t>
            </a:r>
          </a:p>
        </p:txBody>
      </p:sp>
      <p:pic>
        <p:nvPicPr>
          <p:cNvPr id="5" name="Picture 4" descr="A diagram of hydrogen&#10;&#10;AI-generated content may be incorrect.">
            <a:extLst>
              <a:ext uri="{FF2B5EF4-FFF2-40B4-BE49-F238E27FC236}">
                <a16:creationId xmlns:a16="http://schemas.microsoft.com/office/drawing/2014/main" id="{E440C2D5-FF1D-4ABA-DC93-985A763E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6" t="813" r="850" b="1220"/>
          <a:stretch/>
        </p:blipFill>
        <p:spPr>
          <a:xfrm>
            <a:off x="7594049" y="1841087"/>
            <a:ext cx="4175809" cy="29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6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69A58-CAFF-3F9D-D4F7-1EF4359FA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CC094C-5793-CBC8-5C77-AD22494323E3}"/>
              </a:ext>
            </a:extLst>
          </p:cNvPr>
          <p:cNvSpPr txBox="1"/>
          <p:nvPr/>
        </p:nvSpPr>
        <p:spPr>
          <a:xfrm>
            <a:off x="3974271" y="830406"/>
            <a:ext cx="397897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00B388"/>
                </a:solidFill>
                <a:latin typeface="Arial"/>
                <a:cs typeface="Arial"/>
              </a:rPr>
              <a:t>Green Hydrogen</a:t>
            </a:r>
            <a:endParaRPr lang="en-US" dirty="0">
              <a:solidFill>
                <a:srgbClr val="00B3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56274-D287-BE10-8BBB-B2F3C436E4DD}"/>
              </a:ext>
            </a:extLst>
          </p:cNvPr>
          <p:cNvSpPr txBox="1"/>
          <p:nvPr/>
        </p:nvSpPr>
        <p:spPr>
          <a:xfrm>
            <a:off x="4883203" y="1425731"/>
            <a:ext cx="6889314" cy="45660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sz="2400" b="1" kern="100" dirty="0">
              <a:latin typeface="Times New Roman"/>
              <a:ea typeface="+mn-lt"/>
              <a:cs typeface="Times New Roman"/>
            </a:endParaRPr>
          </a:p>
          <a:p>
            <a:pPr algn="just">
              <a:buFont typeface="Arial" panose="05050102010706020507" pitchFamily="18" charset="2"/>
              <a:buChar char="•"/>
            </a:pPr>
            <a:r>
              <a:rPr lang="en-US" sz="2400" b="1" kern="100" dirty="0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Green hydrogen</a:t>
            </a:r>
            <a:r>
              <a:rPr lang="en-US" sz="2400" kern="100" dirty="0">
                <a:solidFill>
                  <a:schemeClr val="accent1"/>
                </a:solidFill>
                <a:latin typeface="Times New Roman"/>
                <a:ea typeface="+mn-lt"/>
                <a:cs typeface="Times New Roman"/>
              </a:rPr>
              <a:t> 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Times New Roman"/>
              </a:rPr>
              <a:t>is hydrogen produced using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Times New Roman"/>
              </a:rPr>
              <a:t>electrolysis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Times New Roman"/>
              </a:rPr>
              <a:t>, where electricity from renewable sources splits water into hydrogen and oxygen without emitting carbon.</a:t>
            </a:r>
            <a:endParaRPr lang="en-US" dirty="0">
              <a:solidFill>
                <a:srgbClr val="003300"/>
              </a:solidFill>
              <a:latin typeface="Times New Roman"/>
              <a:cs typeface="Times New Roman"/>
            </a:endParaRPr>
          </a:p>
          <a:p>
            <a:pPr algn="just">
              <a:buFont typeface="Arial" panose="05050102010706020507" pitchFamily="18" charset="2"/>
              <a:buChar char="•"/>
            </a:pPr>
            <a:endParaRPr lang="en-US" sz="2400" kern="100" dirty="0">
              <a:solidFill>
                <a:srgbClr val="003300"/>
              </a:solidFill>
              <a:latin typeface="Times New Roman"/>
              <a:ea typeface="+mn-lt"/>
              <a:cs typeface="Times New Roman"/>
            </a:endParaRPr>
          </a:p>
          <a:p>
            <a:pPr algn="just">
              <a:buFont typeface="Arial" panose="05050102010706020507" pitchFamily="18" charset="2"/>
              <a:buChar char="•"/>
            </a:pP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It is a clean and sustainable alternative to fossil-fuel-based hydrogen.</a:t>
            </a:r>
            <a:endParaRPr lang="en-US" dirty="0">
              <a:solidFill>
                <a:srgbClr val="003300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 panose="05050102010706020507" pitchFamily="18" charset="2"/>
              <a:buChar char="•"/>
            </a:pPr>
            <a:endParaRPr lang="en-US" sz="2400" kern="100" dirty="0">
              <a:solidFill>
                <a:srgbClr val="003300"/>
              </a:solidFill>
              <a:latin typeface="Times New Roman"/>
              <a:ea typeface="+mn-lt"/>
              <a:cs typeface="+mn-lt"/>
            </a:endParaRPr>
          </a:p>
          <a:p>
            <a:pPr algn="just">
              <a:buFont typeface="Arial" panose="05050102010706020507" pitchFamily="18" charset="2"/>
              <a:buChar char="•"/>
            </a:pP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Plays a crucial role in </a:t>
            </a:r>
            <a:r>
              <a:rPr lang="en-US" sz="2400" b="1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decarbonizing industries</a:t>
            </a:r>
            <a:r>
              <a:rPr lang="en-US" sz="2400" kern="100" dirty="0">
                <a:solidFill>
                  <a:srgbClr val="003300"/>
                </a:solidFill>
                <a:latin typeface="Times New Roman"/>
                <a:ea typeface="+mn-lt"/>
                <a:cs typeface="+mn-lt"/>
              </a:rPr>
              <a:t>, including transportation, steel production, and energy storage.</a:t>
            </a:r>
            <a:endParaRPr lang="en-US" dirty="0">
              <a:solidFill>
                <a:srgbClr val="0033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4" descr="A circular object with icons around it&#10;&#10;AI-generated content may be incorrect.">
            <a:extLst>
              <a:ext uri="{FF2B5EF4-FFF2-40B4-BE49-F238E27FC236}">
                <a16:creationId xmlns:a16="http://schemas.microsoft.com/office/drawing/2014/main" id="{F12460C9-9C79-FAC4-AB95-609E6F68C7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90" t="-346" r="28965"/>
          <a:stretch/>
        </p:blipFill>
        <p:spPr>
          <a:xfrm>
            <a:off x="2601006" y="1688264"/>
            <a:ext cx="1512416" cy="1468007"/>
          </a:xfrm>
          <a:prstGeom prst="rect">
            <a:avLst/>
          </a:prstGeom>
        </p:spPr>
      </p:pic>
      <p:pic>
        <p:nvPicPr>
          <p:cNvPr id="6" name="Picture 5" descr="A diagram of a green hydrogen&#10;&#10;AI-generated content may be incorrect.">
            <a:extLst>
              <a:ext uri="{FF2B5EF4-FFF2-40B4-BE49-F238E27FC236}">
                <a16:creationId xmlns:a16="http://schemas.microsoft.com/office/drawing/2014/main" id="{C4419468-C662-05B1-6866-00C11D510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43" y="3456215"/>
            <a:ext cx="4485822" cy="2803071"/>
          </a:xfrm>
          <a:prstGeom prst="rect">
            <a:avLst/>
          </a:prstGeom>
        </p:spPr>
      </p:pic>
      <p:pic>
        <p:nvPicPr>
          <p:cNvPr id="7" name="Picture 6" descr="A diagram of a green hydrogen energy&#10;&#10;AI-generated content may be incorrect.">
            <a:extLst>
              <a:ext uri="{FF2B5EF4-FFF2-40B4-BE49-F238E27FC236}">
                <a16:creationId xmlns:a16="http://schemas.microsoft.com/office/drawing/2014/main" id="{BB0DE69E-D54A-9E67-D335-4195A60A7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0" y="1360639"/>
            <a:ext cx="1937809" cy="20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0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38BA3-989F-7336-35F5-CB50BE06D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4AFD3F-4083-F2FF-29B8-4FB90775B42F}"/>
              </a:ext>
            </a:extLst>
          </p:cNvPr>
          <p:cNvSpPr txBox="1"/>
          <p:nvPr/>
        </p:nvSpPr>
        <p:spPr>
          <a:xfrm>
            <a:off x="329230" y="362811"/>
            <a:ext cx="312136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latin typeface="Arial"/>
                <a:cs typeface="Arial"/>
              </a:rPr>
              <a:t>The Problem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59DB9-C1A8-DE54-F835-F6086678A1EE}"/>
              </a:ext>
            </a:extLst>
          </p:cNvPr>
          <p:cNvSpPr txBox="1"/>
          <p:nvPr/>
        </p:nvSpPr>
        <p:spPr>
          <a:xfrm>
            <a:off x="400350" y="856819"/>
            <a:ext cx="594106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endParaRPr lang="en-US" sz="2200" kern="100" dirty="0">
              <a:latin typeface="Times New Roman"/>
              <a:ea typeface="+mn-lt"/>
              <a:cs typeface="+mn-lt"/>
            </a:endParaRPr>
          </a:p>
          <a:p>
            <a:pPr algn="just">
              <a:buFont typeface="Arial" panose="05050102010706020507" pitchFamily="18" charset="2"/>
              <a:buChar char="•"/>
            </a:pPr>
            <a:r>
              <a:rPr lang="en-US" sz="2200" kern="100" dirty="0">
                <a:latin typeface="Times New Roman"/>
                <a:ea typeface="+mn-lt"/>
                <a:cs typeface="+mn-lt"/>
              </a:rPr>
              <a:t>Water scarcity concerns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EAF8450-F14E-59E8-03AB-8570341F1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97" y="1070697"/>
            <a:ext cx="2222290" cy="148056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F799C4C-7133-4773-4654-9B91351D2E17}"/>
              </a:ext>
            </a:extLst>
          </p:cNvPr>
          <p:cNvSpPr txBox="1"/>
          <p:nvPr/>
        </p:nvSpPr>
        <p:spPr>
          <a:xfrm>
            <a:off x="5789931" y="1070697"/>
            <a:ext cx="377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Exploring alternative, efficient </a:t>
            </a:r>
            <a:r>
              <a:rPr lang="en-US" dirty="0" err="1"/>
              <a:t>electrolysers</a:t>
            </a:r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1B42058-D455-42B6-AC55-D2A61386B939}"/>
              </a:ext>
            </a:extLst>
          </p:cNvPr>
          <p:cNvSpPr txBox="1"/>
          <p:nvPr/>
        </p:nvSpPr>
        <p:spPr>
          <a:xfrm>
            <a:off x="400350" y="3627120"/>
            <a:ext cx="44358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up a Green Ammonia Plant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34A6387-3C02-3941-C27E-12D1D43E6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46" y="3609484"/>
            <a:ext cx="3412008" cy="2391697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5D866DB0-6C56-27D9-5D3A-CFA2BEE2CEF9}"/>
              </a:ext>
            </a:extLst>
          </p:cNvPr>
          <p:cNvGrpSpPr/>
          <p:nvPr/>
        </p:nvGrpSpPr>
        <p:grpSpPr>
          <a:xfrm>
            <a:off x="7302373" y="811951"/>
            <a:ext cx="4013441" cy="2341406"/>
            <a:chOff x="7292540" y="832028"/>
            <a:chExt cx="4013441" cy="2341406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EEF6A812-E293-87F6-197B-B493E829F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6910" y="832028"/>
              <a:ext cx="1739071" cy="2341406"/>
            </a:xfrm>
            <a:prstGeom prst="rect">
              <a:avLst/>
            </a:prstGeom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D6698F13-BF91-7814-4465-B954CBE0CB3B}"/>
                </a:ext>
              </a:extLst>
            </p:cNvPr>
            <p:cNvCxnSpPr>
              <a:cxnSpLocks/>
            </p:cNvCxnSpPr>
            <p:nvPr/>
          </p:nvCxnSpPr>
          <p:spPr>
            <a:xfrm>
              <a:off x="7374194" y="1626260"/>
              <a:ext cx="2861187" cy="925001"/>
            </a:xfrm>
            <a:prstGeom prst="line">
              <a:avLst/>
            </a:prstGeom>
            <a:ln w="9525">
              <a:solidFill>
                <a:srgbClr val="00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DCA9AE6-7DC5-1627-ED52-4AC66270DC1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 flipV="1">
              <a:off x="7292540" y="832028"/>
              <a:ext cx="3143906" cy="377115"/>
            </a:xfrm>
            <a:prstGeom prst="line">
              <a:avLst/>
            </a:prstGeom>
            <a:ln w="9525">
              <a:solidFill>
                <a:srgbClr val="0033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345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1" grpId="0"/>
      <p:bldP spid="9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3922-0E96-3790-B4E5-B4B15F4D6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21F911-9D55-C543-2530-A01DF77E9123}"/>
              </a:ext>
            </a:extLst>
          </p:cNvPr>
          <p:cNvSpPr txBox="1"/>
          <p:nvPr/>
        </p:nvSpPr>
        <p:spPr>
          <a:xfrm>
            <a:off x="329230" y="362811"/>
            <a:ext cx="3121367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000" dirty="0">
                <a:latin typeface="Arial"/>
                <a:cs typeface="Arial"/>
              </a:rPr>
              <a:t>The Problem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B1695-D5B7-4F32-4163-BF25A283EAE6}"/>
              </a:ext>
            </a:extLst>
          </p:cNvPr>
          <p:cNvGrpSpPr/>
          <p:nvPr/>
        </p:nvGrpSpPr>
        <p:grpSpPr>
          <a:xfrm>
            <a:off x="1030858" y="1374780"/>
            <a:ext cx="9490392" cy="4733397"/>
            <a:chOff x="1467781" y="1177746"/>
            <a:chExt cx="9490392" cy="492878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9B07AA7-7563-8D8D-E966-BD9D02FE9D1A}"/>
                </a:ext>
              </a:extLst>
            </p:cNvPr>
            <p:cNvGrpSpPr/>
            <p:nvPr/>
          </p:nvGrpSpPr>
          <p:grpSpPr>
            <a:xfrm>
              <a:off x="1734106" y="1177746"/>
              <a:ext cx="8723788" cy="769442"/>
              <a:chOff x="1296140" y="1452953"/>
              <a:chExt cx="8723788" cy="769442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951120-9724-B23C-48D4-E665FC8C984C}"/>
                  </a:ext>
                </a:extLst>
              </p:cNvPr>
              <p:cNvSpPr/>
              <p:nvPr/>
            </p:nvSpPr>
            <p:spPr>
              <a:xfrm>
                <a:off x="1296140" y="1482571"/>
                <a:ext cx="1402672" cy="710213"/>
              </a:xfrm>
              <a:prstGeom prst="rect">
                <a:avLst/>
              </a:prstGeom>
              <a:solidFill>
                <a:srgbClr val="E48312">
                  <a:lumMod val="60000"/>
                  <a:lumOff val="40000"/>
                </a:srgbClr>
              </a:solidFill>
              <a:ln w="15875" cap="flat" cmpd="sng" algn="ctr">
                <a:solidFill>
                  <a:srgbClr val="E4831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48312">
                      <a:lumMod val="60000"/>
                      <a:lumOff val="40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B51D5A6-AB20-3582-8760-10D0F29A0176}"/>
                  </a:ext>
                </a:extLst>
              </p:cNvPr>
              <p:cNvSpPr/>
              <p:nvPr/>
            </p:nvSpPr>
            <p:spPr>
              <a:xfrm>
                <a:off x="3126419" y="1482570"/>
                <a:ext cx="1402672" cy="710213"/>
              </a:xfrm>
              <a:prstGeom prst="rect">
                <a:avLst/>
              </a:prstGeom>
              <a:solidFill>
                <a:srgbClr val="E48312">
                  <a:lumMod val="60000"/>
                  <a:lumOff val="40000"/>
                </a:srgbClr>
              </a:solidFill>
              <a:ln w="15875" cap="flat" cmpd="sng" algn="ctr">
                <a:solidFill>
                  <a:srgbClr val="E4831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E48312">
                      <a:lumMod val="60000"/>
                      <a:lumOff val="40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4ED3A47-8FDF-49DD-8EB4-866BCCF07285}"/>
                  </a:ext>
                </a:extLst>
              </p:cNvPr>
              <p:cNvSpPr/>
              <p:nvPr/>
            </p:nvSpPr>
            <p:spPr>
              <a:xfrm>
                <a:off x="4956698" y="1482570"/>
                <a:ext cx="1402672" cy="710213"/>
              </a:xfrm>
              <a:prstGeom prst="rect">
                <a:avLst/>
              </a:prstGeom>
              <a:solidFill>
                <a:srgbClr val="E48312">
                  <a:lumMod val="60000"/>
                  <a:lumOff val="40000"/>
                </a:srgbClr>
              </a:solidFill>
              <a:ln w="15875" cap="flat" cmpd="sng" algn="ctr">
                <a:solidFill>
                  <a:srgbClr val="E4831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48312">
                      <a:lumMod val="60000"/>
                      <a:lumOff val="40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7D1109-64A4-D7BB-48C3-F5073392E185}"/>
                  </a:ext>
                </a:extLst>
              </p:cNvPr>
              <p:cNvSpPr/>
              <p:nvPr/>
            </p:nvSpPr>
            <p:spPr>
              <a:xfrm>
                <a:off x="6786977" y="1482570"/>
                <a:ext cx="1402672" cy="710213"/>
              </a:xfrm>
              <a:prstGeom prst="rect">
                <a:avLst/>
              </a:prstGeom>
              <a:solidFill>
                <a:srgbClr val="E48312">
                  <a:lumMod val="60000"/>
                  <a:lumOff val="40000"/>
                </a:srgbClr>
              </a:solidFill>
              <a:ln w="15875" cap="flat" cmpd="sng" algn="ctr">
                <a:solidFill>
                  <a:srgbClr val="E4831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E48312">
                      <a:lumMod val="60000"/>
                      <a:lumOff val="40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3376383-8C50-64AB-DE8A-2FC2D8D64806}"/>
                  </a:ext>
                </a:extLst>
              </p:cNvPr>
              <p:cNvSpPr/>
              <p:nvPr/>
            </p:nvSpPr>
            <p:spPr>
              <a:xfrm>
                <a:off x="8617256" y="1482569"/>
                <a:ext cx="1402672" cy="710213"/>
              </a:xfrm>
              <a:prstGeom prst="rect">
                <a:avLst/>
              </a:prstGeom>
              <a:solidFill>
                <a:srgbClr val="E48312">
                  <a:lumMod val="60000"/>
                  <a:lumOff val="40000"/>
                </a:srgbClr>
              </a:solidFill>
              <a:ln w="15875" cap="flat" cmpd="sng" algn="ctr">
                <a:solidFill>
                  <a:srgbClr val="E4831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srgbClr val="E48312">
                      <a:lumMod val="60000"/>
                      <a:lumOff val="40000"/>
                    </a:srgbClr>
                  </a:solidFill>
                  <a:effectLst/>
                  <a:highlight>
                    <a:srgbClr val="FFFF00"/>
                  </a:highlight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AA09FD9-EC6E-1282-E7DD-201DAD831349}"/>
                  </a:ext>
                </a:extLst>
              </p:cNvPr>
              <p:cNvSpPr txBox="1"/>
              <p:nvPr/>
            </p:nvSpPr>
            <p:spPr>
              <a:xfrm>
                <a:off x="1708446" y="1452954"/>
                <a:ext cx="7151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B7977B-807D-CE97-66AC-317CD9B89382}"/>
                  </a:ext>
                </a:extLst>
              </p:cNvPr>
              <p:cNvSpPr txBox="1"/>
              <p:nvPr/>
            </p:nvSpPr>
            <p:spPr>
              <a:xfrm>
                <a:off x="3631941" y="1452954"/>
                <a:ext cx="7151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D0E04C-7569-EB89-3FDE-F8C83C3E661F}"/>
                  </a:ext>
                </a:extLst>
              </p:cNvPr>
              <p:cNvSpPr txBox="1"/>
              <p:nvPr/>
            </p:nvSpPr>
            <p:spPr>
              <a:xfrm>
                <a:off x="5462220" y="1452953"/>
                <a:ext cx="7151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D737907-200A-DF22-FBB7-7EEDD4DDEFEE}"/>
                  </a:ext>
                </a:extLst>
              </p:cNvPr>
              <p:cNvSpPr txBox="1"/>
              <p:nvPr/>
            </p:nvSpPr>
            <p:spPr>
              <a:xfrm>
                <a:off x="7210128" y="1452953"/>
                <a:ext cx="7151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4F9982-4D00-2BE3-DECB-D44C9F0FC942}"/>
                  </a:ext>
                </a:extLst>
              </p:cNvPr>
              <p:cNvSpPr txBox="1"/>
              <p:nvPr/>
            </p:nvSpPr>
            <p:spPr>
              <a:xfrm>
                <a:off x="9040407" y="1452953"/>
                <a:ext cx="715158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CBC01-2198-09BD-4532-40FB84F61EED}"/>
                </a:ext>
              </a:extLst>
            </p:cNvPr>
            <p:cNvSpPr txBox="1"/>
            <p:nvPr/>
          </p:nvSpPr>
          <p:spPr>
            <a:xfrm>
              <a:off x="7100584" y="2463230"/>
              <a:ext cx="1902951" cy="2659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Hydrogen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Nitrogen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Ammonia gas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Liquid Ammonia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Stored Energy in Chemical form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6F2EF1-4F80-9086-1FC1-5DDFC9F67658}"/>
                </a:ext>
              </a:extLst>
            </p:cNvPr>
            <p:cNvSpPr txBox="1"/>
            <p:nvPr/>
          </p:nvSpPr>
          <p:spPr>
            <a:xfrm>
              <a:off x="1872636" y="1953149"/>
              <a:ext cx="1125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Suppliers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F1F271-3A6C-1E91-9242-E467934B642D}"/>
                </a:ext>
              </a:extLst>
            </p:cNvPr>
            <p:cNvSpPr txBox="1"/>
            <p:nvPr/>
          </p:nvSpPr>
          <p:spPr>
            <a:xfrm>
              <a:off x="3808984" y="1976804"/>
              <a:ext cx="9134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F6F5ED-B5F9-CF9F-8AA2-7B4BE35C0476}"/>
                </a:ext>
              </a:extLst>
            </p:cNvPr>
            <p:cNvSpPr txBox="1"/>
            <p:nvPr/>
          </p:nvSpPr>
          <p:spPr>
            <a:xfrm>
              <a:off x="5639263" y="1976804"/>
              <a:ext cx="9134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7872A8-DC4A-52A4-7212-781954058046}"/>
                </a:ext>
              </a:extLst>
            </p:cNvPr>
            <p:cNvSpPr txBox="1"/>
            <p:nvPr/>
          </p:nvSpPr>
          <p:spPr>
            <a:xfrm>
              <a:off x="7525238" y="1976804"/>
              <a:ext cx="11256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75265C-4688-CC83-52B4-7AC3D08AFE03}"/>
                </a:ext>
              </a:extLst>
            </p:cNvPr>
            <p:cNvSpPr txBox="1"/>
            <p:nvPr/>
          </p:nvSpPr>
          <p:spPr>
            <a:xfrm>
              <a:off x="9139112" y="1970903"/>
              <a:ext cx="12348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CC9F31-768C-A57B-D340-4E217F61E62B}"/>
                </a:ext>
              </a:extLst>
            </p:cNvPr>
            <p:cNvSpPr txBox="1"/>
            <p:nvPr/>
          </p:nvSpPr>
          <p:spPr>
            <a:xfrm>
              <a:off x="1467781" y="2362697"/>
              <a:ext cx="2301302" cy="2659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Renewable Energy Providers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(Solar, Wind)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Industrial gas suppliers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Heat recovery system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Engineering &amp; Automation providers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AA6B21-9020-64E8-89DA-40343A604CCE}"/>
                </a:ext>
              </a:extLst>
            </p:cNvPr>
            <p:cNvSpPr txBox="1"/>
            <p:nvPr/>
          </p:nvSpPr>
          <p:spPr>
            <a:xfrm>
              <a:off x="3624867" y="2389519"/>
              <a:ext cx="1902951" cy="2403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Electricity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Nitrogen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 heat from H</a:t>
              </a: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 reaction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2E7405-EF03-0128-3FF4-0EADB5FDA8E5}"/>
                </a:ext>
              </a:extLst>
            </p:cNvPr>
            <p:cNvSpPr txBox="1"/>
            <p:nvPr/>
          </p:nvSpPr>
          <p:spPr>
            <a:xfrm>
              <a:off x="9055222" y="2420998"/>
              <a:ext cx="1902951" cy="36855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 Manufacturers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Fertilizer Industry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600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 Storage companies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Hydrogen economy Stakeholders</a:t>
              </a: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marR="0" lvl="0" indent="-28575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600" b="0" i="0" u="sng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B687948-6EA3-6C6A-5E02-1D06653417DB}"/>
              </a:ext>
            </a:extLst>
          </p:cNvPr>
          <p:cNvGrpSpPr/>
          <p:nvPr/>
        </p:nvGrpSpPr>
        <p:grpSpPr>
          <a:xfrm>
            <a:off x="1297183" y="5016564"/>
            <a:ext cx="9498941" cy="1185716"/>
            <a:chOff x="1411871" y="4954259"/>
            <a:chExt cx="9080630" cy="109187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EE24358-C635-F546-25D9-4B5B91927F37}"/>
                </a:ext>
              </a:extLst>
            </p:cNvPr>
            <p:cNvGrpSpPr/>
            <p:nvPr/>
          </p:nvGrpSpPr>
          <p:grpSpPr>
            <a:xfrm>
              <a:off x="1411871" y="4954259"/>
              <a:ext cx="8727196" cy="1091872"/>
              <a:chOff x="332139" y="4547634"/>
              <a:chExt cx="8727196" cy="1091872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1D7BF7F-22E9-CB21-1A61-31F5C382B6E2}"/>
                  </a:ext>
                </a:extLst>
              </p:cNvPr>
              <p:cNvGrpSpPr/>
              <p:nvPr/>
            </p:nvGrpSpPr>
            <p:grpSpPr>
              <a:xfrm>
                <a:off x="332139" y="4547634"/>
                <a:ext cx="7302990" cy="1091872"/>
                <a:chOff x="332139" y="4547634"/>
                <a:chExt cx="7302990" cy="1091872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9F8679F9-64E3-5B9A-443A-9C737AA833B1}"/>
                    </a:ext>
                  </a:extLst>
                </p:cNvPr>
                <p:cNvSpPr/>
                <p:nvPr/>
              </p:nvSpPr>
              <p:spPr>
                <a:xfrm>
                  <a:off x="332139" y="4547634"/>
                  <a:ext cx="1532343" cy="1091872"/>
                </a:xfrm>
                <a:prstGeom prst="ellipse">
                  <a:avLst/>
                </a:prstGeom>
                <a:solidFill>
                  <a:srgbClr val="CCDDEA">
                    <a:lumMod val="25000"/>
                  </a:srgbClr>
                </a:solidFill>
                <a:ln w="158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6E14BE7-FB24-23EA-E2AF-739F7C98BA33}"/>
                    </a:ext>
                  </a:extLst>
                </p:cNvPr>
                <p:cNvSpPr/>
                <p:nvPr/>
              </p:nvSpPr>
              <p:spPr>
                <a:xfrm>
                  <a:off x="2021279" y="4609088"/>
                  <a:ext cx="1340887" cy="1012916"/>
                </a:xfrm>
                <a:prstGeom prst="ellipse">
                  <a:avLst/>
                </a:prstGeom>
                <a:solidFill>
                  <a:srgbClr val="CCDDEA">
                    <a:lumMod val="90000"/>
                  </a:srgbClr>
                </a:solidFill>
                <a:ln w="158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F672AEA-9ED6-78EB-96F9-8882A5143D71}"/>
                    </a:ext>
                  </a:extLst>
                </p:cNvPr>
                <p:cNvSpPr/>
                <p:nvPr/>
              </p:nvSpPr>
              <p:spPr>
                <a:xfrm>
                  <a:off x="3475186" y="4547634"/>
                  <a:ext cx="1321126" cy="1041037"/>
                </a:xfrm>
                <a:prstGeom prst="ellipse">
                  <a:avLst/>
                </a:prstGeom>
                <a:solidFill>
                  <a:srgbClr val="CCDDEA">
                    <a:lumMod val="90000"/>
                  </a:srgbClr>
                </a:solidFill>
                <a:ln w="158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DF82508-5BA2-4588-953E-6483B4D1640C}"/>
                    </a:ext>
                  </a:extLst>
                </p:cNvPr>
                <p:cNvSpPr/>
                <p:nvPr/>
              </p:nvSpPr>
              <p:spPr>
                <a:xfrm>
                  <a:off x="4935077" y="4547634"/>
                  <a:ext cx="1223887" cy="1022418"/>
                </a:xfrm>
                <a:prstGeom prst="ellipse">
                  <a:avLst/>
                </a:prstGeom>
                <a:solidFill>
                  <a:srgbClr val="CCDDEA">
                    <a:lumMod val="90000"/>
                  </a:srgbClr>
                </a:solidFill>
                <a:ln w="158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2B7829C-3369-0F54-A1EB-C1ECBF81546B}"/>
                    </a:ext>
                  </a:extLst>
                </p:cNvPr>
                <p:cNvSpPr/>
                <p:nvPr/>
              </p:nvSpPr>
              <p:spPr>
                <a:xfrm>
                  <a:off x="6411242" y="4568252"/>
                  <a:ext cx="1223887" cy="1022418"/>
                </a:xfrm>
                <a:prstGeom prst="ellipse">
                  <a:avLst/>
                </a:prstGeom>
                <a:solidFill>
                  <a:srgbClr val="CCDDEA">
                    <a:lumMod val="90000"/>
                  </a:srgbClr>
                </a:solidFill>
                <a:ln w="158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1C4466CC-CCCC-A709-235C-E058E1B99122}"/>
                  </a:ext>
                </a:extLst>
              </p:cNvPr>
              <p:cNvSpPr/>
              <p:nvPr/>
            </p:nvSpPr>
            <p:spPr>
              <a:xfrm>
                <a:off x="7868362" y="4547634"/>
                <a:ext cx="1190973" cy="1022418"/>
              </a:xfrm>
              <a:prstGeom prst="ellipse">
                <a:avLst/>
              </a:prstGeom>
              <a:solidFill>
                <a:srgbClr val="CCDDEA">
                  <a:lumMod val="25000"/>
                </a:srgbClr>
              </a:solidFill>
              <a:ln w="158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B88E9975-B5A4-FC40-EC43-74D5E153B9B9}"/>
                </a:ext>
              </a:extLst>
            </p:cNvPr>
            <p:cNvSpPr/>
            <p:nvPr/>
          </p:nvSpPr>
          <p:spPr>
            <a:xfrm>
              <a:off x="2832167" y="5458377"/>
              <a:ext cx="353417" cy="222663"/>
            </a:xfrm>
            <a:prstGeom prst="rightArrow">
              <a:avLst/>
            </a:prstGeom>
            <a:solidFill>
              <a:srgbClr val="E48312">
                <a:lumMod val="60000"/>
                <a:lumOff val="40000"/>
              </a:srgbClr>
            </a:solidFill>
            <a:ln w="15875" cap="flat" cmpd="sng" algn="ctr">
              <a:solidFill>
                <a:srgbClr val="E4831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Arrow: Right 51">
              <a:extLst>
                <a:ext uri="{FF2B5EF4-FFF2-40B4-BE49-F238E27FC236}">
                  <a16:creationId xmlns:a16="http://schemas.microsoft.com/office/drawing/2014/main" id="{B9411563-BA07-8583-29B4-38D8AF218370}"/>
                </a:ext>
              </a:extLst>
            </p:cNvPr>
            <p:cNvSpPr/>
            <p:nvPr/>
          </p:nvSpPr>
          <p:spPr>
            <a:xfrm>
              <a:off x="4334599" y="5389683"/>
              <a:ext cx="353417" cy="222663"/>
            </a:xfrm>
            <a:prstGeom prst="rightArrow">
              <a:avLst/>
            </a:prstGeom>
            <a:solidFill>
              <a:srgbClr val="E48312">
                <a:lumMod val="60000"/>
                <a:lumOff val="40000"/>
              </a:srgbClr>
            </a:solidFill>
            <a:ln w="15875" cap="flat" cmpd="sng" algn="ctr">
              <a:solidFill>
                <a:srgbClr val="E4831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50629EB0-4540-0A7A-212E-BFA8A3829010}"/>
                </a:ext>
              </a:extLst>
            </p:cNvPr>
            <p:cNvSpPr/>
            <p:nvPr/>
          </p:nvSpPr>
          <p:spPr>
            <a:xfrm>
              <a:off x="5771999" y="5389683"/>
              <a:ext cx="353417" cy="222663"/>
            </a:xfrm>
            <a:prstGeom prst="rightArrow">
              <a:avLst/>
            </a:prstGeom>
            <a:solidFill>
              <a:srgbClr val="E48312">
                <a:lumMod val="60000"/>
                <a:lumOff val="40000"/>
              </a:srgbClr>
            </a:solidFill>
            <a:ln w="15875" cap="flat" cmpd="sng" algn="ctr">
              <a:solidFill>
                <a:srgbClr val="E4831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77ABB383-DB6A-07F3-F5E8-B963C8CD9E1C}"/>
                </a:ext>
              </a:extLst>
            </p:cNvPr>
            <p:cNvSpPr/>
            <p:nvPr/>
          </p:nvSpPr>
          <p:spPr>
            <a:xfrm>
              <a:off x="7139039" y="5426762"/>
              <a:ext cx="353417" cy="222663"/>
            </a:xfrm>
            <a:prstGeom prst="rightArrow">
              <a:avLst/>
            </a:prstGeom>
            <a:solidFill>
              <a:srgbClr val="E48312">
                <a:lumMod val="60000"/>
                <a:lumOff val="40000"/>
              </a:srgbClr>
            </a:solidFill>
            <a:ln w="15875" cap="flat" cmpd="sng" algn="ctr">
              <a:solidFill>
                <a:srgbClr val="E4831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09363731-AA9A-FF09-9E83-C38AF57AAEE6}"/>
                </a:ext>
              </a:extLst>
            </p:cNvPr>
            <p:cNvSpPr/>
            <p:nvPr/>
          </p:nvSpPr>
          <p:spPr>
            <a:xfrm>
              <a:off x="8620637" y="5426762"/>
              <a:ext cx="353417" cy="222663"/>
            </a:xfrm>
            <a:prstGeom prst="rightArrow">
              <a:avLst/>
            </a:prstGeom>
            <a:solidFill>
              <a:srgbClr val="E48312">
                <a:lumMod val="60000"/>
                <a:lumOff val="40000"/>
              </a:srgbClr>
            </a:solidFill>
            <a:ln w="15875" cap="flat" cmpd="sng" algn="ctr">
              <a:solidFill>
                <a:srgbClr val="E48312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61A90EF-6D88-8069-E15B-46771DE48B5B}"/>
                </a:ext>
              </a:extLst>
            </p:cNvPr>
            <p:cNvSpPr txBox="1"/>
            <p:nvPr/>
          </p:nvSpPr>
          <p:spPr>
            <a:xfrm>
              <a:off x="1555600" y="5050999"/>
              <a:ext cx="1334158" cy="8785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Electricity powers SOEC for high-temp. electrolysis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2030838-03E5-30C3-D419-54A23078D913}"/>
                </a:ext>
              </a:extLst>
            </p:cNvPr>
            <p:cNvSpPr txBox="1"/>
            <p:nvPr/>
          </p:nvSpPr>
          <p:spPr>
            <a:xfrm>
              <a:off x="9103778" y="5204265"/>
              <a:ext cx="138872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H2 and Ammonia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5D70F8-D30C-23AF-4FE8-259FA5449D72}"/>
                </a:ext>
              </a:extLst>
            </p:cNvPr>
            <p:cNvSpPr txBox="1"/>
            <p:nvPr/>
          </p:nvSpPr>
          <p:spPr>
            <a:xfrm>
              <a:off x="3280696" y="5062278"/>
              <a:ext cx="1170080" cy="8785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Water Splitting into H2 and O2 in SOEC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3ADE18-7BDC-92B7-7CF2-4C6A9347F6D9}"/>
                </a:ext>
              </a:extLst>
            </p:cNvPr>
            <p:cNvSpPr txBox="1"/>
            <p:nvPr/>
          </p:nvSpPr>
          <p:spPr>
            <a:xfrm>
              <a:off x="4647502" y="5068618"/>
              <a:ext cx="1253588" cy="923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N2 is purified and mixed with H2 at the optimal ratio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1F8A4F-19F5-4B66-59EF-45A682AFAD1D}"/>
                </a:ext>
              </a:extLst>
            </p:cNvPr>
            <p:cNvSpPr txBox="1"/>
            <p:nvPr/>
          </p:nvSpPr>
          <p:spPr>
            <a:xfrm>
              <a:off x="6143905" y="5022344"/>
              <a:ext cx="1432111" cy="923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H-B process synthesis of Ammonia at high P,T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621D1EA-7726-A7DE-72FF-83E7CD88ABA7}"/>
                </a:ext>
              </a:extLst>
            </p:cNvPr>
            <p:cNvSpPr txBox="1"/>
            <p:nvPr/>
          </p:nvSpPr>
          <p:spPr>
            <a:xfrm>
              <a:off x="7610339" y="5094478"/>
              <a:ext cx="1089356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Excess heat is recovered and reused in the system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CDB2917-C36B-DC43-23D1-76C0C2F0CCE2}"/>
              </a:ext>
            </a:extLst>
          </p:cNvPr>
          <p:cNvSpPr/>
          <p:nvPr/>
        </p:nvSpPr>
        <p:spPr>
          <a:xfrm>
            <a:off x="4900505" y="2054642"/>
            <a:ext cx="1701559" cy="2931284"/>
          </a:xfrm>
          <a:prstGeom prst="triangle">
            <a:avLst>
              <a:gd name="adj" fmla="val 49367"/>
            </a:avLst>
          </a:prstGeom>
          <a:solidFill>
            <a:srgbClr val="CCDDEA">
              <a:alpha val="24000"/>
            </a:srgb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71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DB54B5-7905-1344-BF4D-E8110F5D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Box 154">
            <a:extLst>
              <a:ext uri="{FF2B5EF4-FFF2-40B4-BE49-F238E27FC236}">
                <a16:creationId xmlns:a16="http://schemas.microsoft.com/office/drawing/2014/main" id="{AD9BA2DD-A991-03E4-1E3D-BFE6CC7E5B0E}"/>
              </a:ext>
            </a:extLst>
          </p:cNvPr>
          <p:cNvSpPr txBox="1"/>
          <p:nvPr/>
        </p:nvSpPr>
        <p:spPr>
          <a:xfrm>
            <a:off x="2639667" y="942741"/>
            <a:ext cx="88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Idea-1: Wastewater Purification and Solid Oxide Electrolysis</a:t>
            </a: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D062F34-4F01-903C-6E7A-385F802AB088}"/>
              </a:ext>
            </a:extLst>
          </p:cNvPr>
          <p:cNvGrpSpPr/>
          <p:nvPr/>
        </p:nvGrpSpPr>
        <p:grpSpPr>
          <a:xfrm>
            <a:off x="1563330" y="1566303"/>
            <a:ext cx="8701548" cy="4628019"/>
            <a:chOff x="1571" y="1138629"/>
            <a:chExt cx="5972142" cy="3038114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D374D5FE-9C18-37BA-4235-162E785C042F}"/>
                </a:ext>
              </a:extLst>
            </p:cNvPr>
            <p:cNvGrpSpPr/>
            <p:nvPr/>
          </p:nvGrpSpPr>
          <p:grpSpPr>
            <a:xfrm>
              <a:off x="1571" y="1138629"/>
              <a:ext cx="5972142" cy="3038114"/>
              <a:chOff x="-20226" y="1045332"/>
              <a:chExt cx="6150226" cy="3650597"/>
            </a:xfrm>
          </p:grpSpPr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59A3205E-9B10-94B1-2CED-645D486CF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67074" y="1045332"/>
                <a:ext cx="3862926" cy="2390375"/>
              </a:xfrm>
              <a:prstGeom prst="rect">
                <a:avLst/>
              </a:prstGeom>
            </p:spPr>
          </p:pic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912394B9-6C6B-F548-82E8-BCA492005E99}"/>
                  </a:ext>
                </a:extLst>
              </p:cNvPr>
              <p:cNvSpPr/>
              <p:nvPr/>
            </p:nvSpPr>
            <p:spPr>
              <a:xfrm>
                <a:off x="845625" y="1434662"/>
                <a:ext cx="1228217" cy="6895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5E9F43E2-5D53-7CB8-81FE-42A9923F5DBA}"/>
                  </a:ext>
                </a:extLst>
              </p:cNvPr>
              <p:cNvSpPr/>
              <p:nvPr/>
            </p:nvSpPr>
            <p:spPr>
              <a:xfrm>
                <a:off x="845625" y="2611409"/>
                <a:ext cx="1228217" cy="6895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C9186A06-55CC-CD64-7555-08B8464954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2720" y="1724154"/>
                <a:ext cx="662162" cy="3046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124FDC2B-2B4B-9DE8-34C6-C922955C8091}"/>
                  </a:ext>
                </a:extLst>
              </p:cNvPr>
              <p:cNvSpPr txBox="1"/>
              <p:nvPr/>
            </p:nvSpPr>
            <p:spPr>
              <a:xfrm>
                <a:off x="936074" y="1551694"/>
                <a:ext cx="1455958" cy="887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3300"/>
                    </a:solidFill>
                  </a:rPr>
                  <a:t>Activated Sludge treatment</a:t>
                </a:r>
              </a:p>
            </p:txBody>
          </p: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E1C04F1B-5D61-50A8-1A8B-FB8475F50F5C}"/>
                  </a:ext>
                </a:extLst>
              </p:cNvPr>
              <p:cNvCxnSpPr>
                <a:cxnSpLocks/>
                <a:stCxn id="164" idx="2"/>
              </p:cNvCxnSpPr>
              <p:nvPr/>
            </p:nvCxnSpPr>
            <p:spPr>
              <a:xfrm flipH="1">
                <a:off x="1452880" y="2124233"/>
                <a:ext cx="6854" cy="517367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27D3E91-DAEE-0037-CFB8-9E85A79B8FBB}"/>
                  </a:ext>
                </a:extLst>
              </p:cNvPr>
              <p:cNvSpPr txBox="1"/>
              <p:nvPr/>
            </p:nvSpPr>
            <p:spPr>
              <a:xfrm>
                <a:off x="797898" y="2795193"/>
                <a:ext cx="15222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3300"/>
                    </a:solidFill>
                  </a:rPr>
                  <a:t>Thermal Desalination</a:t>
                </a:r>
              </a:p>
            </p:txBody>
          </p: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95EE70AE-F9A5-313D-B9F4-6FBE31E7612F}"/>
                  </a:ext>
                </a:extLst>
              </p:cNvPr>
              <p:cNvCxnSpPr>
                <a:cxnSpLocks/>
                <a:stCxn id="185" idx="0"/>
              </p:cNvCxnSpPr>
              <p:nvPr/>
            </p:nvCxnSpPr>
            <p:spPr>
              <a:xfrm flipH="1" flipV="1">
                <a:off x="1436131" y="3277327"/>
                <a:ext cx="12455" cy="477579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1BE1E230-5A2B-4C46-5E49-B23D7F22E6CA}"/>
                  </a:ext>
                </a:extLst>
              </p:cNvPr>
              <p:cNvSpPr/>
              <p:nvPr/>
            </p:nvSpPr>
            <p:spPr>
              <a:xfrm>
                <a:off x="917602" y="3754906"/>
                <a:ext cx="1061968" cy="57662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13128138-8A45-4C83-8519-060D94F44D43}"/>
                  </a:ext>
                </a:extLst>
              </p:cNvPr>
              <p:cNvSpPr txBox="1"/>
              <p:nvPr/>
            </p:nvSpPr>
            <p:spPr>
              <a:xfrm>
                <a:off x="2176037" y="3860824"/>
                <a:ext cx="13459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Waste heat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FF476C5E-2935-1191-B26C-9BA5ED0D6061}"/>
                  </a:ext>
                </a:extLst>
              </p:cNvPr>
              <p:cNvSpPr txBox="1"/>
              <p:nvPr/>
            </p:nvSpPr>
            <p:spPr>
              <a:xfrm>
                <a:off x="887570" y="3859067"/>
                <a:ext cx="13459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3300"/>
                    </a:solidFill>
                  </a:rPr>
                  <a:t>Heat Pump</a:t>
                </a:r>
              </a:p>
            </p:txBody>
          </p: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89BB0D16-59FB-7764-DBFC-674A069B6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64603" y="4079914"/>
                <a:ext cx="1266277" cy="4406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7" name="Picture 196">
                <a:extLst>
                  <a:ext uri="{FF2B5EF4-FFF2-40B4-BE49-F238E27FC236}">
                    <a16:creationId xmlns:a16="http://schemas.microsoft.com/office/drawing/2014/main" id="{02028814-6ED4-CCDC-5012-3A6DCE73B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4605" y="3786844"/>
                <a:ext cx="1308036" cy="909085"/>
              </a:xfrm>
              <a:prstGeom prst="rect">
                <a:avLst/>
              </a:prstGeom>
            </p:spPr>
          </p:pic>
          <p:sp>
            <p:nvSpPr>
              <p:cNvPr id="198" name="TextBox 197">
                <a:extLst>
                  <a:ext uri="{FF2B5EF4-FFF2-40B4-BE49-F238E27FC236}">
                    <a16:creationId xmlns:a16="http://schemas.microsoft.com/office/drawing/2014/main" id="{0CE57841-3FE8-4279-5AD6-516F9C681879}"/>
                  </a:ext>
                </a:extLst>
              </p:cNvPr>
              <p:cNvSpPr txBox="1"/>
              <p:nvPr/>
            </p:nvSpPr>
            <p:spPr>
              <a:xfrm>
                <a:off x="-20226" y="1434662"/>
                <a:ext cx="11870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Wastewater</a:t>
                </a: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6FB353E-5FAA-5FA3-5CEE-C4F3547929C8}"/>
                  </a:ext>
                </a:extLst>
              </p:cNvPr>
              <p:cNvSpPr txBox="1"/>
              <p:nvPr/>
            </p:nvSpPr>
            <p:spPr>
              <a:xfrm rot="10800000" flipV="1">
                <a:off x="724722" y="3446297"/>
                <a:ext cx="155311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Upgraded heat</a:t>
                </a:r>
              </a:p>
            </p:txBody>
          </p:sp>
          <p:cxnSp>
            <p:nvCxnSpPr>
              <p:cNvPr id="204" name="Straight Arrow Connector 203">
                <a:extLst>
                  <a:ext uri="{FF2B5EF4-FFF2-40B4-BE49-F238E27FC236}">
                    <a16:creationId xmlns:a16="http://schemas.microsoft.com/office/drawing/2014/main" id="{DCAC5015-8EFD-3010-4172-C3184903DC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2735" y="2897239"/>
                <a:ext cx="515006" cy="0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3F38C6C-A105-D4D2-EBF6-887DE732CC69}"/>
                  </a:ext>
                </a:extLst>
              </p:cNvPr>
              <p:cNvSpPr txBox="1"/>
              <p:nvPr/>
            </p:nvSpPr>
            <p:spPr>
              <a:xfrm>
                <a:off x="2139212" y="2554676"/>
                <a:ext cx="555131" cy="480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Clean</a:t>
                </a:r>
                <a:br>
                  <a:rPr lang="en-US" sz="1000" dirty="0">
                    <a:solidFill>
                      <a:srgbClr val="FF0000"/>
                    </a:solidFill>
                  </a:rPr>
                </a:br>
                <a:r>
                  <a:rPr lang="en-US" sz="1000" dirty="0">
                    <a:solidFill>
                      <a:srgbClr val="FF0000"/>
                    </a:solidFill>
                  </a:rPr>
                  <a:t>water</a:t>
                </a:r>
              </a:p>
            </p:txBody>
          </p: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6644ABDF-217E-8AD0-08C2-5BC7873633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01264" y="2918499"/>
                <a:ext cx="365151" cy="631694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9672F545-0438-22FD-6E17-6868D7DAF6E5}"/>
                  </a:ext>
                </a:extLst>
              </p:cNvPr>
              <p:cNvSpPr txBox="1"/>
              <p:nvPr/>
            </p:nvSpPr>
            <p:spPr>
              <a:xfrm>
                <a:off x="2869654" y="3137027"/>
                <a:ext cx="13459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Electricity</a:t>
                </a:r>
              </a:p>
            </p:txBody>
          </p:sp>
        </p:grp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38DADC4A-6E64-11A0-7CE5-B79D50BB8BA4}"/>
                </a:ext>
              </a:extLst>
            </p:cNvPr>
            <p:cNvSpPr txBox="1"/>
            <p:nvPr/>
          </p:nvSpPr>
          <p:spPr>
            <a:xfrm>
              <a:off x="2146461" y="3131991"/>
              <a:ext cx="1350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[Sun] Photovoltaics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8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1AE71-CB38-DB9F-6146-4F05F8CDB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5934DF8-B7A9-49CB-3F8E-D6B19A97D498}"/>
              </a:ext>
            </a:extLst>
          </p:cNvPr>
          <p:cNvGrpSpPr/>
          <p:nvPr/>
        </p:nvGrpSpPr>
        <p:grpSpPr>
          <a:xfrm>
            <a:off x="2284238" y="1211728"/>
            <a:ext cx="8305104" cy="4648298"/>
            <a:chOff x="2284238" y="1162567"/>
            <a:chExt cx="7905606" cy="4292051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FD3C1F50-F70A-B443-DA8C-B20B912DB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770" y="3655852"/>
              <a:ext cx="909690" cy="274477"/>
            </a:xfrm>
            <a:prstGeom prst="straightConnector1">
              <a:avLst/>
            </a:prstGeom>
            <a:ln w="12700">
              <a:solidFill>
                <a:srgbClr val="00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FFEA013A-A749-AA6E-E28A-68027A9288C4}"/>
                </a:ext>
              </a:extLst>
            </p:cNvPr>
            <p:cNvGrpSpPr/>
            <p:nvPr/>
          </p:nvGrpSpPr>
          <p:grpSpPr>
            <a:xfrm>
              <a:off x="2284238" y="1162567"/>
              <a:ext cx="7905606" cy="4292051"/>
              <a:chOff x="220498" y="3193523"/>
              <a:chExt cx="6730104" cy="3537846"/>
            </a:xfrm>
          </p:grpSpPr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389BD324-B739-10C4-29D8-B62498443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8021" y="3910561"/>
                <a:ext cx="1030" cy="260923"/>
              </a:xfrm>
              <a:prstGeom prst="straightConnector1">
                <a:avLst/>
              </a:prstGeom>
              <a:ln w="12700">
                <a:solidFill>
                  <a:srgbClr val="00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A9309DC-007D-3568-FB65-759919409BC0}"/>
                  </a:ext>
                </a:extLst>
              </p:cNvPr>
              <p:cNvGrpSpPr/>
              <p:nvPr/>
            </p:nvGrpSpPr>
            <p:grpSpPr>
              <a:xfrm>
                <a:off x="220498" y="3193523"/>
                <a:ext cx="6730104" cy="3537846"/>
                <a:chOff x="220498" y="3193523"/>
                <a:chExt cx="6730104" cy="3537846"/>
              </a:xfrm>
            </p:grpSpPr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E470858B-AD57-EF2C-5481-160092124803}"/>
                    </a:ext>
                  </a:extLst>
                </p:cNvPr>
                <p:cNvGrpSpPr/>
                <p:nvPr/>
              </p:nvGrpSpPr>
              <p:grpSpPr>
                <a:xfrm>
                  <a:off x="220498" y="3851144"/>
                  <a:ext cx="6579928" cy="2880225"/>
                  <a:chOff x="220498" y="3851144"/>
                  <a:chExt cx="6579928" cy="2880225"/>
                </a:xfrm>
              </p:grpSpPr>
              <p:grpSp>
                <p:nvGrpSpPr>
                  <p:cNvPr id="292" name="Group 291">
                    <a:extLst>
                      <a:ext uri="{FF2B5EF4-FFF2-40B4-BE49-F238E27FC236}">
                        <a16:creationId xmlns:a16="http://schemas.microsoft.com/office/drawing/2014/main" id="{63ABA7C9-BA8C-EDAE-9CDE-66280776DDE5}"/>
                      </a:ext>
                    </a:extLst>
                  </p:cNvPr>
                  <p:cNvGrpSpPr/>
                  <p:nvPr/>
                </p:nvGrpSpPr>
                <p:grpSpPr>
                  <a:xfrm>
                    <a:off x="244277" y="4146694"/>
                    <a:ext cx="1657142" cy="849572"/>
                    <a:chOff x="490923" y="4083537"/>
                    <a:chExt cx="1660010" cy="732291"/>
                  </a:xfrm>
                </p:grpSpPr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A11CB942-6CFC-06F9-71BF-1CF1D232B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0923" y="4083537"/>
                      <a:ext cx="1598069" cy="6930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6" name="TextBox 275">
                      <a:extLst>
                        <a:ext uri="{FF2B5EF4-FFF2-40B4-BE49-F238E27FC236}">
                          <a16:creationId xmlns:a16="http://schemas.microsoft.com/office/drawing/2014/main" id="{F4D48EC4-34B4-0302-DB01-95100A5499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2894" y="4179134"/>
                      <a:ext cx="1488039" cy="6366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rgbClr val="003300"/>
                          </a:solidFill>
                        </a:rPr>
                        <a:t>Activated Sludge treatment</a:t>
                      </a:r>
                    </a:p>
                  </p:txBody>
                </p:sp>
              </p:grpSp>
              <p:grpSp>
                <p:nvGrpSpPr>
                  <p:cNvPr id="291" name="Group 290">
                    <a:extLst>
                      <a:ext uri="{FF2B5EF4-FFF2-40B4-BE49-F238E27FC236}">
                        <a16:creationId xmlns:a16="http://schemas.microsoft.com/office/drawing/2014/main" id="{9C38A41B-C7EB-986B-B5FC-6B257AE226EB}"/>
                      </a:ext>
                    </a:extLst>
                  </p:cNvPr>
                  <p:cNvGrpSpPr/>
                  <p:nvPr/>
                </p:nvGrpSpPr>
                <p:grpSpPr>
                  <a:xfrm>
                    <a:off x="220498" y="5342316"/>
                    <a:ext cx="1642865" cy="382043"/>
                    <a:chOff x="639024" y="4980463"/>
                    <a:chExt cx="1642865" cy="382043"/>
                  </a:xfrm>
                </p:grpSpPr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42C79C9E-1A7F-FBD3-91DA-71BD62A42E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9024" y="4980463"/>
                      <a:ext cx="1642865" cy="38204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8" name="TextBox 277">
                      <a:extLst>
                        <a:ext uri="{FF2B5EF4-FFF2-40B4-BE49-F238E27FC236}">
                          <a16:creationId xmlns:a16="http://schemas.microsoft.com/office/drawing/2014/main" id="{81DB12B8-EA27-9AAA-C8BA-8B2EAE0FF03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677" y="5033726"/>
                      <a:ext cx="14138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dirty="0">
                          <a:solidFill>
                            <a:srgbClr val="003300"/>
                          </a:solidFill>
                        </a:rPr>
                        <a:t>Ultrafiltration</a:t>
                      </a:r>
                    </a:p>
                  </p:txBody>
                </p:sp>
              </p:grpSp>
              <p:pic>
                <p:nvPicPr>
                  <p:cNvPr id="289" name="Picture 288">
                    <a:extLst>
                      <a:ext uri="{FF2B5EF4-FFF2-40B4-BE49-F238E27FC236}">
                        <a16:creationId xmlns:a16="http://schemas.microsoft.com/office/drawing/2014/main" id="{8D5A1BA6-73D0-8DF8-2733-B3C8A62E58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4795836" y="4041022"/>
                    <a:ext cx="1270355" cy="1710348"/>
                  </a:xfrm>
                  <a:prstGeom prst="rect">
                    <a:avLst/>
                  </a:prstGeom>
                </p:spPr>
              </p:pic>
              <p:pic>
                <p:nvPicPr>
                  <p:cNvPr id="290" name="Picture 289">
                    <a:extLst>
                      <a:ext uri="{FF2B5EF4-FFF2-40B4-BE49-F238E27FC236}">
                        <a16:creationId xmlns:a16="http://schemas.microsoft.com/office/drawing/2014/main" id="{2C841C24-7F24-288D-BC32-74BB2E0C4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2359593" y="4171484"/>
                    <a:ext cx="1744996" cy="975039"/>
                  </a:xfrm>
                  <a:prstGeom prst="rect">
                    <a:avLst/>
                  </a:prstGeom>
                </p:spPr>
              </p:pic>
              <p:cxnSp>
                <p:nvCxnSpPr>
                  <p:cNvPr id="293" name="Straight Arrow Connector 292">
                    <a:extLst>
                      <a:ext uri="{FF2B5EF4-FFF2-40B4-BE49-F238E27FC236}">
                        <a16:creationId xmlns:a16="http://schemas.microsoft.com/office/drawing/2014/main" id="{34FDCBC1-8C25-CF76-E229-907CFF33B163}"/>
                      </a:ext>
                    </a:extLst>
                  </p:cNvPr>
                  <p:cNvCxnSpPr>
                    <a:cxnSpLocks/>
                    <a:stCxn id="275" idx="2"/>
                    <a:endCxn id="277" idx="0"/>
                  </p:cNvCxnSpPr>
                  <p:nvPr/>
                </p:nvCxnSpPr>
                <p:spPr>
                  <a:xfrm>
                    <a:off x="1041931" y="4950731"/>
                    <a:ext cx="0" cy="391585"/>
                  </a:xfrm>
                  <a:prstGeom prst="straightConnector1">
                    <a:avLst/>
                  </a:prstGeom>
                  <a:ln w="12700">
                    <a:solidFill>
                      <a:srgbClr val="0033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89E8A8B4-B90D-0A39-99E7-1B5359E15D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232091" y="4989740"/>
                    <a:ext cx="8949" cy="608420"/>
                  </a:xfrm>
                  <a:prstGeom prst="straightConnector1">
                    <a:avLst/>
                  </a:prstGeom>
                  <a:ln w="12700">
                    <a:solidFill>
                      <a:srgbClr val="0033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Straight Arrow Connector 302">
                    <a:extLst>
                      <a:ext uri="{FF2B5EF4-FFF2-40B4-BE49-F238E27FC236}">
                        <a16:creationId xmlns:a16="http://schemas.microsoft.com/office/drawing/2014/main" id="{9776A4EC-84FF-D678-F817-009F631B2E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15399" y="4654316"/>
                    <a:ext cx="818493" cy="0"/>
                  </a:xfrm>
                  <a:prstGeom prst="straightConnector1">
                    <a:avLst/>
                  </a:prstGeom>
                  <a:ln w="12700">
                    <a:solidFill>
                      <a:srgbClr val="0033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8" name="Straight Connector 307">
                    <a:extLst>
                      <a:ext uri="{FF2B5EF4-FFF2-40B4-BE49-F238E27FC236}">
                        <a16:creationId xmlns:a16="http://schemas.microsoft.com/office/drawing/2014/main" id="{840C75BE-4BD0-AE5F-0DD8-7CFF20A2A8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839585" y="5584692"/>
                    <a:ext cx="1401455" cy="3308"/>
                  </a:xfrm>
                  <a:prstGeom prst="line">
                    <a:avLst/>
                  </a:prstGeom>
                  <a:ln w="15875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Straight Arrow Connector 316">
                    <a:extLst>
                      <a:ext uri="{FF2B5EF4-FFF2-40B4-BE49-F238E27FC236}">
                        <a16:creationId xmlns:a16="http://schemas.microsoft.com/office/drawing/2014/main" id="{FAF8F407-D3B2-972E-3180-1DD55DBFA39F}"/>
                      </a:ext>
                    </a:extLst>
                  </p:cNvPr>
                  <p:cNvCxnSpPr>
                    <a:cxnSpLocks/>
                    <a:stCxn id="289" idx="2"/>
                  </p:cNvCxnSpPr>
                  <p:nvPr/>
                </p:nvCxnSpPr>
                <p:spPr>
                  <a:xfrm>
                    <a:off x="5431014" y="5751370"/>
                    <a:ext cx="0" cy="446728"/>
                  </a:xfrm>
                  <a:prstGeom prst="straightConnector1">
                    <a:avLst/>
                  </a:prstGeom>
                  <a:ln w="12700">
                    <a:solidFill>
                      <a:srgbClr val="0033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0" name="TextBox 319">
                    <a:extLst>
                      <a:ext uri="{FF2B5EF4-FFF2-40B4-BE49-F238E27FC236}">
                        <a16:creationId xmlns:a16="http://schemas.microsoft.com/office/drawing/2014/main" id="{7E5D1E0A-3142-AA2F-0196-1F78C59EA400}"/>
                      </a:ext>
                    </a:extLst>
                  </p:cNvPr>
                  <p:cNvSpPr txBox="1"/>
                  <p:nvPr/>
                </p:nvSpPr>
                <p:spPr>
                  <a:xfrm>
                    <a:off x="4899902" y="5818914"/>
                    <a:ext cx="190052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00B388"/>
                        </a:solidFill>
                      </a:rPr>
                      <a:t>Hydrogen</a:t>
                    </a:r>
                  </a:p>
                </p:txBody>
              </p:sp>
              <p:sp>
                <p:nvSpPr>
                  <p:cNvPr id="323" name="TextBox 322">
                    <a:extLst>
                      <a:ext uri="{FF2B5EF4-FFF2-40B4-BE49-F238E27FC236}">
                        <a16:creationId xmlns:a16="http://schemas.microsoft.com/office/drawing/2014/main" id="{0549F6FA-294E-14D1-F609-96569A490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03" y="3851144"/>
                    <a:ext cx="164183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Wastewater</a:t>
                    </a:r>
                  </a:p>
                </p:txBody>
              </p:sp>
              <p:sp>
                <p:nvSpPr>
                  <p:cNvPr id="324" name="TextBox 323">
                    <a:extLst>
                      <a:ext uri="{FF2B5EF4-FFF2-40B4-BE49-F238E27FC236}">
                        <a16:creationId xmlns:a16="http://schemas.microsoft.com/office/drawing/2014/main" id="{F84DD317-954F-433A-A460-559278C4C866}"/>
                      </a:ext>
                    </a:extLst>
                  </p:cNvPr>
                  <p:cNvSpPr txBox="1"/>
                  <p:nvPr/>
                </p:nvSpPr>
                <p:spPr>
                  <a:xfrm>
                    <a:off x="4004587" y="4352564"/>
                    <a:ext cx="164183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Clean Water</a:t>
                    </a:r>
                  </a:p>
                </p:txBody>
              </p:sp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38BBE796-FFA2-E047-B66D-6A3E7B8E0BD2}"/>
                      </a:ext>
                    </a:extLst>
                  </p:cNvPr>
                  <p:cNvSpPr txBox="1"/>
                  <p:nvPr/>
                </p:nvSpPr>
                <p:spPr>
                  <a:xfrm rot="20953705">
                    <a:off x="3998697" y="5013281"/>
                    <a:ext cx="1641835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/>
                      <a:t>Electricity</a:t>
                    </a:r>
                  </a:p>
                </p:txBody>
              </p:sp>
              <p:pic>
                <p:nvPicPr>
                  <p:cNvPr id="333" name="Picture 332">
                    <a:extLst>
                      <a:ext uri="{FF2B5EF4-FFF2-40B4-BE49-F238E27FC236}">
                        <a16:creationId xmlns:a16="http://schemas.microsoft.com/office/drawing/2014/main" id="{12CB068B-528C-96C9-D4ED-2A34B95812E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2254723" y="6022669"/>
                    <a:ext cx="2359554" cy="708700"/>
                  </a:xfrm>
                  <a:prstGeom prst="rect">
                    <a:avLst/>
                  </a:prstGeom>
                </p:spPr>
              </p:pic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49ED7443-2325-218E-98E1-D84CDC37D678}"/>
                      </a:ext>
                    </a:extLst>
                  </p:cNvPr>
                  <p:cNvSpPr txBox="1"/>
                  <p:nvPr/>
                </p:nvSpPr>
                <p:spPr>
                  <a:xfrm>
                    <a:off x="3285252" y="5483283"/>
                    <a:ext cx="2217484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003300"/>
                        </a:solidFill>
                      </a:rPr>
                      <a:t>Perovskite Solar Cells </a:t>
                    </a:r>
                  </a:p>
                </p:txBody>
              </p:sp>
              <p:cxnSp>
                <p:nvCxnSpPr>
                  <p:cNvPr id="335" name="Straight Arrow Connector 334">
                    <a:extLst>
                      <a:ext uri="{FF2B5EF4-FFF2-40B4-BE49-F238E27FC236}">
                        <a16:creationId xmlns:a16="http://schemas.microsoft.com/office/drawing/2014/main" id="{1C9FC1F5-ACF5-7B82-2D30-F80779A113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70877" y="5665999"/>
                    <a:ext cx="169315" cy="356670"/>
                  </a:xfrm>
                  <a:prstGeom prst="straightConnector1">
                    <a:avLst/>
                  </a:prstGeom>
                  <a:ln w="12700">
                    <a:solidFill>
                      <a:srgbClr val="0033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4642F127-E080-6C05-522C-B38D173A942D}"/>
                    </a:ext>
                  </a:extLst>
                </p:cNvPr>
                <p:cNvSpPr txBox="1"/>
                <p:nvPr/>
              </p:nvSpPr>
              <p:spPr>
                <a:xfrm>
                  <a:off x="415950" y="3193523"/>
                  <a:ext cx="6534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Idea-2: Wastewater Purification and Alkaline Electrolysis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584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12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51E294-5D36-C7D6-87FA-7CC8B3B97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3F242F4-B5FD-6A96-2971-1CF7558A1331}"/>
              </a:ext>
            </a:extLst>
          </p:cNvPr>
          <p:cNvGrpSpPr/>
          <p:nvPr/>
        </p:nvGrpSpPr>
        <p:grpSpPr>
          <a:xfrm>
            <a:off x="3161845" y="1688517"/>
            <a:ext cx="6020953" cy="4342919"/>
            <a:chOff x="565282" y="873760"/>
            <a:chExt cx="6020953" cy="434291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F1443E-CF77-6133-0234-69F42B29F2B3}"/>
                </a:ext>
              </a:extLst>
            </p:cNvPr>
            <p:cNvSpPr/>
            <p:nvPr/>
          </p:nvSpPr>
          <p:spPr>
            <a:xfrm>
              <a:off x="565282" y="2044989"/>
              <a:ext cx="1239520" cy="944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23AFC6-1151-4BAB-CBA0-8C6890E572EA}"/>
                </a:ext>
              </a:extLst>
            </p:cNvPr>
            <p:cNvSpPr txBox="1"/>
            <p:nvPr/>
          </p:nvSpPr>
          <p:spPr>
            <a:xfrm>
              <a:off x="651615" y="2188798"/>
              <a:ext cx="12395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Solar</a:t>
              </a:r>
            </a:p>
            <a:p>
              <a:r>
                <a:rPr lang="en-US" sz="1400" dirty="0">
                  <a:solidFill>
                    <a:schemeClr val="accent6"/>
                  </a:solidFill>
                </a:rPr>
                <a:t>Thermal collectors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C95AF3D-A293-14B3-5141-E6DF432B8C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4802" y="1762760"/>
              <a:ext cx="948558" cy="1524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F4D0DA-6700-87D6-3626-C2C6B81D99F4}"/>
                </a:ext>
              </a:extLst>
            </p:cNvPr>
            <p:cNvSpPr/>
            <p:nvPr/>
          </p:nvSpPr>
          <p:spPr>
            <a:xfrm>
              <a:off x="2753360" y="1310640"/>
              <a:ext cx="1239520" cy="944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5E893C-D0F7-F33C-8979-04962350FEBA}"/>
                </a:ext>
              </a:extLst>
            </p:cNvPr>
            <p:cNvSpPr/>
            <p:nvPr/>
          </p:nvSpPr>
          <p:spPr>
            <a:xfrm>
              <a:off x="4805680" y="1310640"/>
              <a:ext cx="1595120" cy="9448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0AE028-5616-E9CC-E2C9-5D99ED38E3AF}"/>
                </a:ext>
              </a:extLst>
            </p:cNvPr>
            <p:cNvSpPr txBox="1"/>
            <p:nvPr/>
          </p:nvSpPr>
          <p:spPr>
            <a:xfrm>
              <a:off x="2783840" y="1521470"/>
              <a:ext cx="1239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Solid Oxide </a:t>
              </a:r>
              <a:r>
                <a:rPr lang="en-US" sz="1400" dirty="0" err="1">
                  <a:solidFill>
                    <a:schemeClr val="accent6"/>
                  </a:solidFill>
                </a:rPr>
                <a:t>Electrolyzer</a:t>
              </a:r>
              <a:endParaRPr lang="en-US" sz="1400" dirty="0">
                <a:solidFill>
                  <a:schemeClr val="accent6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D9E012-5C42-5E3A-E9FB-DD5D0ECD820F}"/>
                </a:ext>
              </a:extLst>
            </p:cNvPr>
            <p:cNvGrpSpPr/>
            <p:nvPr/>
          </p:nvGrpSpPr>
          <p:grpSpPr>
            <a:xfrm>
              <a:off x="3876887" y="2712997"/>
              <a:ext cx="1772073" cy="964923"/>
              <a:chOff x="4983480" y="2936792"/>
              <a:chExt cx="1706880" cy="924007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828F2FF-28E6-7452-D111-69102E5061CF}"/>
                  </a:ext>
                </a:extLst>
              </p:cNvPr>
              <p:cNvSpPr/>
              <p:nvPr/>
            </p:nvSpPr>
            <p:spPr>
              <a:xfrm>
                <a:off x="4983480" y="2936792"/>
                <a:ext cx="1579880" cy="92400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9927F5-842F-1C51-1DD7-B106476FC878}"/>
                  </a:ext>
                </a:extLst>
              </p:cNvPr>
              <p:cNvSpPr txBox="1"/>
              <p:nvPr/>
            </p:nvSpPr>
            <p:spPr>
              <a:xfrm>
                <a:off x="4983480" y="3033625"/>
                <a:ext cx="17068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Hydrogen Storage in metal Hydrides through absorption</a:t>
                </a: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F3B25F7-8430-4AA2-1937-6CA25C74AAF6}"/>
                </a:ext>
              </a:extLst>
            </p:cNvPr>
            <p:cNvCxnSpPr/>
            <p:nvPr/>
          </p:nvCxnSpPr>
          <p:spPr>
            <a:xfrm>
              <a:off x="3992880" y="1762760"/>
              <a:ext cx="812800" cy="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D5EE9C-2167-29FE-B508-320AA7BFB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9280" y="1778000"/>
              <a:ext cx="11007" cy="94488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FF200E-6744-6D31-4A57-3C79D348A95D}"/>
                </a:ext>
              </a:extLst>
            </p:cNvPr>
            <p:cNvSpPr txBox="1"/>
            <p:nvPr/>
          </p:nvSpPr>
          <p:spPr>
            <a:xfrm>
              <a:off x="1869440" y="1532802"/>
              <a:ext cx="833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Electricity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915CF6-67EF-90C4-E85A-54C78B7BDC72}"/>
                </a:ext>
              </a:extLst>
            </p:cNvPr>
            <p:cNvSpPr txBox="1"/>
            <p:nvPr/>
          </p:nvSpPr>
          <p:spPr>
            <a:xfrm>
              <a:off x="4033520" y="1531779"/>
              <a:ext cx="833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00B388"/>
                  </a:solidFill>
                </a:rPr>
                <a:t>Hydrogen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B6EEC9-EDD1-1FE7-384D-07FD318D6D31}"/>
                </a:ext>
              </a:extLst>
            </p:cNvPr>
            <p:cNvSpPr txBox="1"/>
            <p:nvPr/>
          </p:nvSpPr>
          <p:spPr>
            <a:xfrm>
              <a:off x="4864867" y="1296738"/>
              <a:ext cx="16828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Ammonia synthesis</a:t>
              </a:r>
            </a:p>
            <a:p>
              <a:r>
                <a:rPr lang="en-US" sz="1400" dirty="0">
                  <a:solidFill>
                    <a:schemeClr val="accent6"/>
                  </a:solidFill>
                </a:rPr>
                <a:t>Through Haber-Bosch Process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8FACBD8-0DF8-2814-64F4-E3E02BEF5E2D}"/>
                </a:ext>
              </a:extLst>
            </p:cNvPr>
            <p:cNvCxnSpPr>
              <a:cxnSpLocks/>
            </p:cNvCxnSpPr>
            <p:nvPr/>
          </p:nvCxnSpPr>
          <p:spPr>
            <a:xfrm>
              <a:off x="4500880" y="3667760"/>
              <a:ext cx="10160" cy="60960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60ECB8-3C6D-1AB3-F29F-818A174F639E}"/>
                </a:ext>
              </a:extLst>
            </p:cNvPr>
            <p:cNvGrpSpPr/>
            <p:nvPr/>
          </p:nvGrpSpPr>
          <p:grpSpPr>
            <a:xfrm>
              <a:off x="3831167" y="4251756"/>
              <a:ext cx="1772073" cy="964923"/>
              <a:chOff x="4983480" y="2936792"/>
              <a:chExt cx="1706880" cy="92400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7E4A23D-784F-898D-52BC-47C267C0EBEC}"/>
                  </a:ext>
                </a:extLst>
              </p:cNvPr>
              <p:cNvSpPr/>
              <p:nvPr/>
            </p:nvSpPr>
            <p:spPr>
              <a:xfrm>
                <a:off x="4983480" y="2936792"/>
                <a:ext cx="1579880" cy="92400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E51E52B-01A7-883E-39B8-243F47FB84E3}"/>
                  </a:ext>
                </a:extLst>
              </p:cNvPr>
              <p:cNvSpPr txBox="1"/>
              <p:nvPr/>
            </p:nvSpPr>
            <p:spPr>
              <a:xfrm>
                <a:off x="4983480" y="3033625"/>
                <a:ext cx="1706880" cy="707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6"/>
                    </a:solidFill>
                  </a:rPr>
                  <a:t>Thermal Energy Storage (Phase Change Material)</a:t>
                </a: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D24A6B-1598-D6A4-9B52-7A12BB93912A}"/>
                </a:ext>
              </a:extLst>
            </p:cNvPr>
            <p:cNvCxnSpPr/>
            <p:nvPr/>
          </p:nvCxnSpPr>
          <p:spPr>
            <a:xfrm>
              <a:off x="5471389" y="4805680"/>
              <a:ext cx="929411" cy="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83ED1F3-42E9-DB32-B82A-AA5BF1652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0800" y="3302000"/>
              <a:ext cx="10160" cy="152908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6CCFE7-49D0-FB5B-5F25-3F5B7D4712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14684" y="3298419"/>
              <a:ext cx="886116" cy="3581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5B66A8-7CC5-7D16-C516-E229CF4C736F}"/>
                </a:ext>
              </a:extLst>
            </p:cNvPr>
            <p:cNvCxnSpPr>
              <a:cxnSpLocks/>
            </p:cNvCxnSpPr>
            <p:nvPr/>
          </p:nvCxnSpPr>
          <p:spPr>
            <a:xfrm>
              <a:off x="2661920" y="4795520"/>
              <a:ext cx="1169247" cy="1016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0D2859B-7ED4-1D34-9E55-D8FCEFD60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2400" y="4145280"/>
              <a:ext cx="10160" cy="64008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5DB4CAD-00FA-D2B9-6422-B46B67349D40}"/>
                </a:ext>
              </a:extLst>
            </p:cNvPr>
            <p:cNvSpPr/>
            <p:nvPr/>
          </p:nvSpPr>
          <p:spPr>
            <a:xfrm>
              <a:off x="2159423" y="3298419"/>
              <a:ext cx="1087120" cy="8534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239595-46E6-257B-6E75-0FD498AF2F15}"/>
                </a:ext>
              </a:extLst>
            </p:cNvPr>
            <p:cNvSpPr txBox="1"/>
            <p:nvPr/>
          </p:nvSpPr>
          <p:spPr>
            <a:xfrm>
              <a:off x="2164080" y="3355217"/>
              <a:ext cx="123952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Multi-stage Flash evaporation</a:t>
              </a:r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B4B26786-E14C-77F5-C770-4073D787FA6C}"/>
                </a:ext>
              </a:extLst>
            </p:cNvPr>
            <p:cNvSpPr/>
            <p:nvPr/>
          </p:nvSpPr>
          <p:spPr>
            <a:xfrm rot="16200000">
              <a:off x="2366345" y="2361211"/>
              <a:ext cx="369283" cy="341465"/>
            </a:xfrm>
            <a:prstGeom prst="triangle">
              <a:avLst/>
            </a:prstGeom>
            <a:solidFill>
              <a:srgbClr val="212121">
                <a:alpha val="58824"/>
              </a:srgbClr>
            </a:solidFill>
            <a:ln>
              <a:solidFill>
                <a:schemeClr val="accent1">
                  <a:shade val="15000"/>
                  <a:alpha val="64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C1287D2-DF59-8D8A-DDFD-24326294F960}"/>
                </a:ext>
              </a:extLst>
            </p:cNvPr>
            <p:cNvCxnSpPr>
              <a:cxnSpLocks/>
            </p:cNvCxnSpPr>
            <p:nvPr/>
          </p:nvCxnSpPr>
          <p:spPr>
            <a:xfrm>
              <a:off x="1162237" y="5034153"/>
              <a:ext cx="2668930" cy="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8B884A9-36A2-8290-19D0-1677C77F2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2237" y="2979902"/>
              <a:ext cx="47223" cy="2054251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E9C08F9-1563-96AF-0532-701890083FE0}"/>
                </a:ext>
              </a:extLst>
            </p:cNvPr>
            <p:cNvCxnSpPr>
              <a:cxnSpLocks/>
            </p:cNvCxnSpPr>
            <p:nvPr/>
          </p:nvCxnSpPr>
          <p:spPr>
            <a:xfrm>
              <a:off x="1480581" y="3677920"/>
              <a:ext cx="678842" cy="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CA1C65B-7ABE-434E-5660-46CE94AFE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3614" y="2235987"/>
              <a:ext cx="0" cy="1488562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ED12BF7-463F-007E-8D53-83BCA80173D1}"/>
                </a:ext>
              </a:extLst>
            </p:cNvPr>
            <p:cNvCxnSpPr>
              <a:cxnSpLocks/>
            </p:cNvCxnSpPr>
            <p:nvPr/>
          </p:nvCxnSpPr>
          <p:spPr>
            <a:xfrm>
              <a:off x="3223683" y="3717230"/>
              <a:ext cx="316848" cy="7319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0FFB12C-232C-43B6-A356-B7BD7BC40C63}"/>
                </a:ext>
              </a:extLst>
            </p:cNvPr>
            <p:cNvSpPr txBox="1"/>
            <p:nvPr/>
          </p:nvSpPr>
          <p:spPr>
            <a:xfrm>
              <a:off x="1382537" y="3403300"/>
              <a:ext cx="1399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Wastewater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A8BA35B-2775-706B-EBC2-1AD5582C09F4}"/>
                </a:ext>
              </a:extLst>
            </p:cNvPr>
            <p:cNvSpPr txBox="1"/>
            <p:nvPr/>
          </p:nvSpPr>
          <p:spPr>
            <a:xfrm rot="16200000">
              <a:off x="2714678" y="2630305"/>
              <a:ext cx="1399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Clean water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E913FA6-5CA1-AB99-858D-7D17A72CFB5F}"/>
                </a:ext>
              </a:extLst>
            </p:cNvPr>
            <p:cNvSpPr txBox="1"/>
            <p:nvPr/>
          </p:nvSpPr>
          <p:spPr>
            <a:xfrm>
              <a:off x="4450080" y="3831864"/>
              <a:ext cx="125433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Heat Absorption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723BBA7-963A-5262-4FFD-86DCC663EDE1}"/>
                </a:ext>
              </a:extLst>
            </p:cNvPr>
            <p:cNvSpPr txBox="1"/>
            <p:nvPr/>
          </p:nvSpPr>
          <p:spPr>
            <a:xfrm>
              <a:off x="5717754" y="3601031"/>
              <a:ext cx="868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Heat desorption during night time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5A682B-CB64-1145-A4E7-C05E61C74E92}"/>
                </a:ext>
              </a:extLst>
            </p:cNvPr>
            <p:cNvSpPr txBox="1"/>
            <p:nvPr/>
          </p:nvSpPr>
          <p:spPr>
            <a:xfrm>
              <a:off x="2729230" y="4541394"/>
              <a:ext cx="13993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Continuous flow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157C6EA-54C8-D6CC-2F9A-7D3081A6A0DA}"/>
                </a:ext>
              </a:extLst>
            </p:cNvPr>
            <p:cNvCxnSpPr>
              <a:cxnSpLocks/>
            </p:cNvCxnSpPr>
            <p:nvPr/>
          </p:nvCxnSpPr>
          <p:spPr>
            <a:xfrm>
              <a:off x="5461229" y="873760"/>
              <a:ext cx="0" cy="436880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777A9CE-32D1-4810-4722-536102FE73F8}"/>
                </a:ext>
              </a:extLst>
            </p:cNvPr>
            <p:cNvSpPr txBox="1"/>
            <p:nvPr/>
          </p:nvSpPr>
          <p:spPr>
            <a:xfrm>
              <a:off x="4815840" y="912737"/>
              <a:ext cx="833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Nitrogen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B0285F4-550D-E009-C16C-D822C30A071C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3373120" y="894608"/>
              <a:ext cx="8987" cy="416032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94B5F6B-FAE8-725B-81BA-B2D85C9A7241}"/>
                </a:ext>
              </a:extLst>
            </p:cNvPr>
            <p:cNvSpPr txBox="1"/>
            <p:nvPr/>
          </p:nvSpPr>
          <p:spPr>
            <a:xfrm>
              <a:off x="3359719" y="981441"/>
              <a:ext cx="833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Oxygen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C220EAA-F303-2B37-9C0A-C2B8487AB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9360" y="2269336"/>
              <a:ext cx="6919" cy="321464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40F317D-EF24-B99F-57F0-BB5F68E1F901}"/>
                </a:ext>
              </a:extLst>
            </p:cNvPr>
            <p:cNvCxnSpPr>
              <a:cxnSpLocks/>
            </p:cNvCxnSpPr>
            <p:nvPr/>
          </p:nvCxnSpPr>
          <p:spPr>
            <a:xfrm>
              <a:off x="3767587" y="2588863"/>
              <a:ext cx="2168507" cy="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F384C5B-CCC1-0CAC-D1AD-79B2BA47B7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6094" y="2277837"/>
              <a:ext cx="0" cy="304462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2A96A21-04BD-E90D-EC0F-9531CAEA524B}"/>
                </a:ext>
              </a:extLst>
            </p:cNvPr>
            <p:cNvSpPr txBox="1"/>
            <p:nvPr/>
          </p:nvSpPr>
          <p:spPr>
            <a:xfrm>
              <a:off x="4511991" y="2374347"/>
              <a:ext cx="11305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Heat recovery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27B986E-4B1B-1881-5D9E-3EC6145E1B8D}"/>
                </a:ext>
              </a:extLst>
            </p:cNvPr>
            <p:cNvSpPr txBox="1"/>
            <p:nvPr/>
          </p:nvSpPr>
          <p:spPr>
            <a:xfrm>
              <a:off x="613641" y="1227662"/>
              <a:ext cx="1350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6"/>
                  </a:solidFill>
                </a:rPr>
                <a:t>[Sun] Photovoltaics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0CA2FFC9-2AF5-F093-CA27-C62C024E4BCA}"/>
                </a:ext>
              </a:extLst>
            </p:cNvPr>
            <p:cNvCxnSpPr>
              <a:cxnSpLocks/>
              <a:stCxn id="47" idx="1"/>
            </p:cNvCxnSpPr>
            <p:nvPr/>
          </p:nvCxnSpPr>
          <p:spPr>
            <a:xfrm>
              <a:off x="2550987" y="2624264"/>
              <a:ext cx="9333" cy="698056"/>
            </a:xfrm>
            <a:prstGeom prst="straightConnector1">
              <a:avLst/>
            </a:prstGeom>
            <a:ln w="158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CF322FF-2420-9270-F202-FA85A3DDD3F9}"/>
                </a:ext>
              </a:extLst>
            </p:cNvPr>
            <p:cNvCxnSpPr>
              <a:cxnSpLocks/>
            </p:cNvCxnSpPr>
            <p:nvPr/>
          </p:nvCxnSpPr>
          <p:spPr>
            <a:xfrm>
              <a:off x="1808480" y="2529840"/>
              <a:ext cx="589280" cy="1016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6688079-E751-85DA-791D-021015E0F0B2}"/>
                </a:ext>
              </a:extLst>
            </p:cNvPr>
            <p:cNvCxnSpPr>
              <a:cxnSpLocks/>
            </p:cNvCxnSpPr>
            <p:nvPr/>
          </p:nvCxnSpPr>
          <p:spPr>
            <a:xfrm>
              <a:off x="2702560" y="2540078"/>
              <a:ext cx="335981" cy="0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D8462541-E203-19FA-170D-6B2576A530F0}"/>
                </a:ext>
              </a:extLst>
            </p:cNvPr>
            <p:cNvSpPr/>
            <p:nvPr/>
          </p:nvSpPr>
          <p:spPr>
            <a:xfrm>
              <a:off x="3006215" y="2446086"/>
              <a:ext cx="166357" cy="205451"/>
            </a:xfrm>
            <a:prstGeom prst="ellipse">
              <a:avLst/>
            </a:prstGeom>
            <a:solidFill>
              <a:srgbClr val="212121">
                <a:alpha val="3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18152A2-AF7C-B751-0257-2145482F2426}"/>
                </a:ext>
              </a:extLst>
            </p:cNvPr>
            <p:cNvCxnSpPr>
              <a:cxnSpLocks/>
            </p:cNvCxnSpPr>
            <p:nvPr/>
          </p:nvCxnSpPr>
          <p:spPr>
            <a:xfrm>
              <a:off x="1109698" y="1654889"/>
              <a:ext cx="18062" cy="407591"/>
            </a:xfrm>
            <a:prstGeom prst="line">
              <a:avLst/>
            </a:prstGeom>
            <a:ln w="158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F7033E9C-9E53-084F-23F0-71030689EE8B}"/>
              </a:ext>
            </a:extLst>
          </p:cNvPr>
          <p:cNvSpPr txBox="1"/>
          <p:nvPr/>
        </p:nvSpPr>
        <p:spPr>
          <a:xfrm>
            <a:off x="3197724" y="870333"/>
            <a:ext cx="5626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Idea-3: Integrating TES with Hydrogen Storage in Metal Hydrides </a:t>
            </a:r>
          </a:p>
        </p:txBody>
      </p:sp>
    </p:spTree>
    <p:extLst>
      <p:ext uri="{BB962C8B-B14F-4D97-AF65-F5344CB8AC3E}">
        <p14:creationId xmlns:p14="http://schemas.microsoft.com/office/powerpoint/2010/main" val="130828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theme/theme1.xml><?xml version="1.0" encoding="utf-8"?>
<a:theme xmlns:a="http://schemas.openxmlformats.org/drawingml/2006/main" name="Office Theme">
  <a:themeElements>
    <a:clrScheme name="UH">
      <a:dk1>
        <a:srgbClr val="C8102E"/>
      </a:dk1>
      <a:lt1>
        <a:srgbClr val="FFFFFF"/>
      </a:lt1>
      <a:dk2>
        <a:srgbClr val="960C22"/>
      </a:dk2>
      <a:lt2>
        <a:srgbClr val="F6BE00"/>
      </a:lt2>
      <a:accent1>
        <a:srgbClr val="00B388"/>
      </a:accent1>
      <a:accent2>
        <a:srgbClr val="888B8D"/>
      </a:accent2>
      <a:accent3>
        <a:srgbClr val="FFF9D9"/>
      </a:accent3>
      <a:accent4>
        <a:srgbClr val="00866C"/>
      </a:accent4>
      <a:accent5>
        <a:srgbClr val="D89B00"/>
      </a:accent5>
      <a:accent6>
        <a:srgbClr val="54585A"/>
      </a:accent6>
      <a:hlink>
        <a:srgbClr val="005916"/>
      </a:hlink>
      <a:folHlink>
        <a:srgbClr val="B97800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24D3566B7E7144A36FE2E20B4309AB" ma:contentTypeVersion="8" ma:contentTypeDescription="Create a new document." ma:contentTypeScope="" ma:versionID="2342b2841d8879ae564d9859a938ea59">
  <xsd:schema xmlns:xsd="http://www.w3.org/2001/XMLSchema" xmlns:xs="http://www.w3.org/2001/XMLSchema" xmlns:p="http://schemas.microsoft.com/office/2006/metadata/properties" xmlns:ns2="8b11d0e6-e217-4a3d-818d-d36e1746ccb3" targetNamespace="http://schemas.microsoft.com/office/2006/metadata/properties" ma:root="true" ma:fieldsID="707b324998d742ba930653b8d9225371" ns2:_="">
    <xsd:import namespace="8b11d0e6-e217-4a3d-818d-d36e1746cc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1d0e6-e217-4a3d-818d-d36e1746cc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6B5569-EAE2-4C2D-BABE-4DE7C81EFF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4EF3CD-C4A8-4E61-B2F0-029445086AC0}">
  <ds:schemaRefs>
    <ds:schemaRef ds:uri="8b11d0e6-e217-4a3d-818d-d36e1746cc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BC8F361-13AE-4E5C-BEF6-847CEE966395}">
  <ds:schemaRefs>
    <ds:schemaRef ds:uri="0a8af494-3913-4289-a636-db70d565c600"/>
    <ds:schemaRef ds:uri="a4319e0b-cbd8-4d46-a236-0b5da8c209b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631</Words>
  <Application>Microsoft Office PowerPoint</Application>
  <PresentationFormat>Widescreen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Arial Narrow</vt:lpstr>
      <vt:lpstr>Calibri</vt:lpstr>
      <vt:lpstr>Symbol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Ngo, Tracy P</dc:creator>
  <cp:lastModifiedBy>Pulluri, Rohith</cp:lastModifiedBy>
  <cp:revision>13</cp:revision>
  <cp:lastPrinted>2023-01-30T14:24:44Z</cp:lastPrinted>
  <dcterms:created xsi:type="dcterms:W3CDTF">2020-04-30T00:40:35Z</dcterms:created>
  <dcterms:modified xsi:type="dcterms:W3CDTF">2025-02-22T00:03:16Z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0x0101000224D3566B7E7144A36FE2E20B4309AB</vt:lpwstr>
  </property>
  <property fmtid="{D5CDD505-2E9C-101B-9397-08002B2CF9AE}" pid="3" name="MediaServiceImageTags">
    <vt:lpwstr/>
  </property>
</Properties>
</file>